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1"/>
  </p:notesMasterIdLst>
  <p:sldIdLst>
    <p:sldId id="256" r:id="rId2"/>
    <p:sldId id="257" r:id="rId3"/>
    <p:sldId id="258" r:id="rId4"/>
    <p:sldId id="259" r:id="rId5"/>
    <p:sldId id="348" r:id="rId6"/>
    <p:sldId id="372" r:id="rId7"/>
    <p:sldId id="373" r:id="rId8"/>
    <p:sldId id="260" r:id="rId9"/>
    <p:sldId id="261" r:id="rId10"/>
    <p:sldId id="407" r:id="rId11"/>
    <p:sldId id="408" r:id="rId12"/>
    <p:sldId id="405" r:id="rId13"/>
    <p:sldId id="406" r:id="rId14"/>
    <p:sldId id="409" r:id="rId15"/>
    <p:sldId id="410" r:id="rId16"/>
    <p:sldId id="430" r:id="rId17"/>
    <p:sldId id="369" r:id="rId18"/>
    <p:sldId id="411" r:id="rId19"/>
    <p:sldId id="388" r:id="rId20"/>
    <p:sldId id="389" r:id="rId21"/>
    <p:sldId id="390" r:id="rId22"/>
    <p:sldId id="391" r:id="rId23"/>
    <p:sldId id="392" r:id="rId24"/>
    <p:sldId id="431" r:id="rId25"/>
    <p:sldId id="393" r:id="rId26"/>
    <p:sldId id="412" r:id="rId27"/>
    <p:sldId id="428" r:id="rId28"/>
    <p:sldId id="429" r:id="rId29"/>
    <p:sldId id="394" r:id="rId30"/>
    <p:sldId id="395" r:id="rId31"/>
    <p:sldId id="396" r:id="rId32"/>
    <p:sldId id="341" r:id="rId33"/>
    <p:sldId id="397" r:id="rId34"/>
    <p:sldId id="263" r:id="rId35"/>
    <p:sldId id="371" r:id="rId36"/>
    <p:sldId id="377" r:id="rId37"/>
    <p:sldId id="378" r:id="rId38"/>
    <p:sldId id="445" r:id="rId39"/>
    <p:sldId id="370" r:id="rId40"/>
    <p:sldId id="380" r:id="rId41"/>
    <p:sldId id="368" r:id="rId42"/>
    <p:sldId id="381" r:id="rId43"/>
    <p:sldId id="379" r:id="rId44"/>
    <p:sldId id="382" r:id="rId45"/>
    <p:sldId id="383" r:id="rId46"/>
    <p:sldId id="384" r:id="rId47"/>
    <p:sldId id="374" r:id="rId48"/>
    <p:sldId id="376" r:id="rId49"/>
    <p:sldId id="375" r:id="rId50"/>
    <p:sldId id="385" r:id="rId51"/>
    <p:sldId id="386" r:id="rId52"/>
    <p:sldId id="387" r:id="rId53"/>
    <p:sldId id="432" r:id="rId54"/>
    <p:sldId id="413" r:id="rId55"/>
    <p:sldId id="414" r:id="rId56"/>
    <p:sldId id="415" r:id="rId57"/>
    <p:sldId id="403" r:id="rId58"/>
    <p:sldId id="435" r:id="rId59"/>
    <p:sldId id="433" r:id="rId60"/>
    <p:sldId id="434" r:id="rId61"/>
    <p:sldId id="399" r:id="rId62"/>
    <p:sldId id="400" r:id="rId63"/>
    <p:sldId id="418" r:id="rId64"/>
    <p:sldId id="308" r:id="rId65"/>
    <p:sldId id="419" r:id="rId66"/>
    <p:sldId id="420" r:id="rId67"/>
    <p:sldId id="421" r:id="rId68"/>
    <p:sldId id="416" r:id="rId69"/>
    <p:sldId id="423" r:id="rId70"/>
    <p:sldId id="436" r:id="rId71"/>
    <p:sldId id="437" r:id="rId72"/>
    <p:sldId id="422" r:id="rId73"/>
    <p:sldId id="438" r:id="rId74"/>
    <p:sldId id="447" r:id="rId75"/>
    <p:sldId id="425" r:id="rId76"/>
    <p:sldId id="426" r:id="rId77"/>
    <p:sldId id="427" r:id="rId78"/>
    <p:sldId id="398" r:id="rId79"/>
    <p:sldId id="325" r:id="rId80"/>
    <p:sldId id="326" r:id="rId81"/>
    <p:sldId id="327" r:id="rId82"/>
    <p:sldId id="328" r:id="rId83"/>
    <p:sldId id="275" r:id="rId84"/>
    <p:sldId id="350" r:id="rId85"/>
    <p:sldId id="439" r:id="rId86"/>
    <p:sldId id="442" r:id="rId87"/>
    <p:sldId id="443" r:id="rId88"/>
    <p:sldId id="446" r:id="rId89"/>
    <p:sldId id="444" r:id="rId90"/>
  </p:sldIdLst>
  <p:sldSz cx="18288000" cy="10287000"/>
  <p:notesSz cx="6858000" cy="9144000"/>
  <p:embeddedFontLst>
    <p:embeddedFont>
      <p:font typeface="Calibri" panose="020F0502020204030204" pitchFamily="34" charset="0"/>
      <p:regular r:id="rId92"/>
      <p:bold r:id="rId93"/>
      <p:italic r:id="rId94"/>
      <p:boldItalic r:id="rId95"/>
    </p:embeddedFont>
    <p:embeddedFont>
      <p:font typeface="Cambria Math" panose="02040503050406030204" pitchFamily="18" charset="0"/>
      <p:regular r:id="rId96"/>
    </p:embeddedFont>
    <p:embeddedFont>
      <p:font typeface="Consolas" panose="020B0609020204030204" pitchFamily="49" charset="0"/>
      <p:regular r:id="rId97"/>
      <p:bold r:id="rId98"/>
      <p:italic r:id="rId99"/>
      <p:boldItalic r:id="rId100"/>
    </p:embeddedFont>
    <p:embeddedFont>
      <p:font typeface="Gidole" panose="02000503000000000000" pitchFamily="2" charset="0"/>
      <p:regular r:id="rId101"/>
    </p:embeddedFont>
    <p:embeddedFont>
      <p:font typeface="League Spartan" panose="020B0604020202020204" charset="0"/>
      <p:regular r:id="rId102"/>
    </p:embeddedFont>
    <p:embeddedFont>
      <p:font typeface="Open Sans Extra Bold" panose="020B0604020202020204" charset="0"/>
      <p:regular r:id="rId103"/>
    </p:embeddedFont>
    <p:embeddedFont>
      <p:font typeface="Roboto Mono" pitchFamily="2"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Expected values and repeated measures" id="{D36BEA4A-749A-4790-8EF2-7F0913049DA3}">
          <p14:sldIdLst>
            <p14:sldId id="260"/>
            <p14:sldId id="261"/>
            <p14:sldId id="407"/>
            <p14:sldId id="408"/>
            <p14:sldId id="405"/>
            <p14:sldId id="406"/>
            <p14:sldId id="409"/>
            <p14:sldId id="410"/>
            <p14:sldId id="430"/>
            <p14:sldId id="369"/>
            <p14:sldId id="411"/>
            <p14:sldId id="388"/>
            <p14:sldId id="389"/>
            <p14:sldId id="390"/>
            <p14:sldId id="391"/>
            <p14:sldId id="392"/>
            <p14:sldId id="431"/>
            <p14:sldId id="393"/>
            <p14:sldId id="412"/>
            <p14:sldId id="428"/>
            <p14:sldId id="429"/>
            <p14:sldId id="394"/>
            <p14:sldId id="395"/>
            <p14:sldId id="396"/>
            <p14:sldId id="341"/>
          </p14:sldIdLst>
        </p14:section>
        <p14:section name="Working with multiple groups" id="{9AA19D60-F4C2-484A-9E92-4C66EC550F8A}">
          <p14:sldIdLst>
            <p14:sldId id="397"/>
            <p14:sldId id="263"/>
            <p14:sldId id="371"/>
            <p14:sldId id="377"/>
            <p14:sldId id="378"/>
            <p14:sldId id="445"/>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35"/>
            <p14:sldId id="433"/>
            <p14:sldId id="434"/>
            <p14:sldId id="399"/>
            <p14:sldId id="400"/>
            <p14:sldId id="418"/>
            <p14:sldId id="308"/>
            <p14:sldId id="419"/>
            <p14:sldId id="420"/>
            <p14:sldId id="421"/>
            <p14:sldId id="416"/>
            <p14:sldId id="423"/>
            <p14:sldId id="436"/>
            <p14:sldId id="437"/>
            <p14:sldId id="422"/>
            <p14:sldId id="438"/>
            <p14:sldId id="447"/>
            <p14:sldId id="425"/>
            <p14:sldId id="426"/>
            <p14:sldId id="427"/>
            <p14:sldId id="398"/>
          </p14:sldIdLst>
        </p14:section>
        <p14:section name="4. Conclusion" id="{A4138F31-BD73-4858-9C6C-68D5E4BFA6DB}">
          <p14:sldIdLst>
            <p14:sldId id="325"/>
            <p14:sldId id="326"/>
            <p14:sldId id="327"/>
            <p14:sldId id="328"/>
            <p14:sldId id="275"/>
            <p14:sldId id="350"/>
          </p14:sldIdLst>
        </p14:section>
        <p14:section name="5. Bonus" id="{4238794E-C290-4CD2-B95A-44E25B378353}">
          <p14:sldIdLst>
            <p14:sldId id="439"/>
            <p14:sldId id="442"/>
            <p14:sldId id="443"/>
            <p14:sldId id="446"/>
            <p14:sldId id="4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6"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A426"/>
    <a:srgbClr val="628EA9"/>
    <a:srgbClr val="645447"/>
    <a:srgbClr val="BAA783"/>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46" d="100"/>
          <a:sy n="46" d="100"/>
        </p:scale>
        <p:origin x="432" y="58"/>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2.fntdata"/><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7/25/2020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maybe I want to see if there is any significant relationship in home with AC versus homes that have a rec room? Let’s take a look. </a:t>
            </a:r>
          </a:p>
          <a:p>
            <a:r>
              <a:rPr lang="en-US" dirty="0"/>
              <a:t>Jump to the worksheet and show these are both yes-no variables, so we can’t calculate the averages of them, we can only compare the relative frequencies of each category and decide whether there is a significant difference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423932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each of the tests we are going to walk through, I will state upfront what the assumptions are. These may not seem that important but it’s garbage in, garbage out, if we can’t meet the assumptions of the test, then we can’t trust what the test tells us. So let’s take a look.</a:t>
            </a:r>
          </a:p>
          <a:p>
            <a:endParaRPr lang="en-US" dirty="0"/>
          </a:p>
          <a:p>
            <a:r>
              <a:rPr lang="en-US" dirty="0"/>
              <a:t>For the chi-square, we’ll use it when we have two variables that are each categorical, and if you remember from our first course, a binary variable is a type of categorical variable, so we are good there.</a:t>
            </a:r>
          </a:p>
          <a:p>
            <a:endParaRPr lang="en-US" dirty="0"/>
          </a:p>
          <a:p>
            <a:r>
              <a:rPr lang="en-US" dirty="0"/>
              <a:t>The same house can’t both have and not have a rec room for the purposes of this analysis. They have to fit snugly into one of the categories and it has to be exclusive of the other categories.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229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like to state the hypotheses for each test we cover because these basically tell you in one sentence what the test is going to tell for you.</a:t>
            </a:r>
          </a:p>
          <a:p>
            <a:endParaRPr lang="en-US" dirty="0"/>
          </a:p>
          <a:p>
            <a:r>
              <a:rPr lang="en-US" dirty="0"/>
              <a:t>This goes back to being able to explain this to general audiences. Do you think it will make more sense to say to your boss, “I ran a chi-square independence test?” Or, “I ran a test to see if there is any relationship between having a basement and having a rec room.”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494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 said, let’s dive into the file and look for a relationship between having AC vs a rec-room. I will be working off the demo notes as I do this, you are welcome to as well.</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73613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test for this on a new dataset. Don’t forget to consult the demo notes if you get stuck.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1822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83440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495841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411317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51700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a:p>
            <a:endParaRPr lang="en-US" dirty="0"/>
          </a:p>
          <a:p>
            <a:r>
              <a:rPr lang="en-US" dirty="0"/>
              <a:t>Generally we use parametric tests because we are inferring some </a:t>
            </a:r>
            <a:r>
              <a:rPr lang="en-US" i="1" dirty="0"/>
              <a:t>parameter </a:t>
            </a:r>
            <a:r>
              <a:rPr lang="en-US" i="0" dirty="0"/>
              <a:t>of a population. Like with the t-test we are stating what we think the population is at 95% confidence.</a:t>
            </a:r>
          </a:p>
          <a:p>
            <a:endParaRPr lang="en-US" i="0" dirty="0"/>
          </a:p>
          <a:p>
            <a:r>
              <a:rPr lang="en-US" i="0" dirty="0"/>
              <a:t>With non-parametric, we are not making any assumptions about the population. All we are doing is comparing the signed-rank to make our best guess as to whether there is a difference in medians.</a:t>
            </a:r>
          </a:p>
          <a:p>
            <a:endParaRPr lang="en-US" i="0" dirty="0"/>
          </a:p>
          <a:p>
            <a:r>
              <a:rPr lang="en-US" dirty="0"/>
              <a:t>There is a tradeoff between these two styles of statistics. Parametric tests are more rigid but they also are more information-rich if we can mee those assumptions.</a:t>
            </a:r>
          </a:p>
          <a:p>
            <a:endParaRPr lang="en-US" dirty="0"/>
          </a:p>
          <a:p>
            <a:r>
              <a:rPr lang="en-US" dirty="0"/>
              <a:t>Nonparametric tests are flexible but they don’t tell us as much.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070010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asking yourself why some of those datapoints show up </a:t>
            </a:r>
            <a:r>
              <a:rPr lang="en-US" i="1" dirty="0"/>
              <a:t>outside </a:t>
            </a:r>
            <a:r>
              <a:rPr lang="en-US" i="0" dirty="0"/>
              <a:t>of our box plot. These are considered outliers as they are 1.5 times our interquartile range. So let’s take a moment to do this math on our own in Excel.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1521193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ANOVA? </a:t>
            </a:r>
          </a:p>
          <a:p>
            <a:r>
              <a:rPr lang="en-US" dirty="0"/>
              <a:t>Now let’s look at a way to compare two or more continuous variables, this time rather than compare differences across groups, we will see how the variables trend to each other, linearly.</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a:p>
            <a:endParaRPr lang="en-US" dirty="0"/>
          </a:p>
          <a:p>
            <a:r>
              <a:rPr lang="en-US" dirty="0"/>
              <a:t>Now when we plot our variables, we are going to always plot the </a:t>
            </a:r>
            <a:r>
              <a:rPr lang="en-US" i="1" dirty="0"/>
              <a:t>independent variable </a:t>
            </a:r>
            <a:r>
              <a:rPr lang="en-US" i="0" dirty="0"/>
              <a:t>on the left and the </a:t>
            </a:r>
            <a:r>
              <a:rPr lang="en-US" i="1" dirty="0"/>
              <a:t>dependent </a:t>
            </a:r>
            <a:r>
              <a:rPr lang="en-US" i="0" dirty="0"/>
              <a:t>on the right. Are you familiar with this concept? Let’s do the plotting and then come back to the importance here.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classic example of independent versus dependent variables is watering and plant growth. Our independent variable comes first, this is the thing controlled by the researcher, and does not affect the phenomenon of interest. So watering is our independent variable, it’s what we do to observe the results on plant growth.</a:t>
            </a:r>
          </a:p>
          <a:p>
            <a:endParaRPr lang="en-US" dirty="0"/>
          </a:p>
          <a:p>
            <a:r>
              <a:rPr lang="en-US" dirty="0"/>
              <a:t>Our hypothesis then would be that there is no effect of watering on plant growth – that’s our null. So that means our dependent variable </a:t>
            </a:r>
            <a:r>
              <a:rPr lang="en-US" i="1" dirty="0"/>
              <a:t>is </a:t>
            </a:r>
            <a:r>
              <a:rPr lang="en-US" i="0" dirty="0"/>
              <a:t>affected by the independent variable. That is how these work.</a:t>
            </a:r>
            <a:br>
              <a:rPr lang="en-US" i="0" dirty="0"/>
            </a:br>
            <a:br>
              <a:rPr lang="en-US" i="0" dirty="0"/>
            </a:br>
            <a:r>
              <a:rPr lang="en-US" i="0" dirty="0"/>
              <a:t>This is going to become very important here in a bit when we get into regression.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631330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4169861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41489638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dataset for this one, just think it through.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4834775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it’s important not to misattribute causality. Remember that our independent variable is unaffected by the experiment and our dependent variable is affected by our independent variable. It sounds like ice cream and shark attacks fit that pattern. Ice cream consumption up, shark attacks up.</a:t>
            </a:r>
            <a:br>
              <a:rPr lang="en-US" dirty="0"/>
            </a:br>
            <a:br>
              <a:rPr lang="en-US" dirty="0"/>
            </a:br>
            <a:r>
              <a:rPr lang="en-US" dirty="0"/>
              <a:t>But does increased ice cream really lead to increase shark attacks, or are </a:t>
            </a:r>
            <a:r>
              <a:rPr lang="en-US" i="1" dirty="0"/>
              <a:t>both </a:t>
            </a:r>
            <a:r>
              <a:rPr lang="en-US" i="0" dirty="0"/>
              <a:t>influenced by rising temps?</a:t>
            </a:r>
            <a:br>
              <a:rPr lang="en-US" i="0" dirty="0"/>
            </a:br>
            <a:br>
              <a:rPr lang="en-US" i="0" dirty="0"/>
            </a:br>
            <a:r>
              <a:rPr lang="en-US" i="0" dirty="0"/>
              <a:t>This is called a </a:t>
            </a:r>
            <a:r>
              <a:rPr lang="en-US" i="1" dirty="0"/>
              <a:t>confounding </a:t>
            </a:r>
            <a:r>
              <a:rPr lang="en-US" i="0" dirty="0"/>
              <a:t>relationship, where it turns out </a:t>
            </a:r>
            <a:r>
              <a:rPr lang="en-US" i="1" dirty="0"/>
              <a:t>each </a:t>
            </a:r>
            <a:r>
              <a:rPr lang="en-US" i="0" dirty="0"/>
              <a:t>are dependent variables of the same IV, but we think it’s an IV/DV relationship.</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2681063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practice interpreting R-square.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4673489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r-square tells us what % of the variability in Y is explained by X.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3480469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14779551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36145728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17190483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320721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2554960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jpe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sv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1.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INTERMDIATE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1028700" lvl="1" indent="-571500">
              <a:buFont typeface="Arial" panose="020B0604020202020204" pitchFamily="34" charset="0"/>
              <a:buChar char="•"/>
            </a:pPr>
            <a:r>
              <a:rPr lang="en-US" sz="3600" i="1" dirty="0">
                <a:latin typeface="Gidole" panose="020B0604020202020204" charset="0"/>
              </a:rPr>
              <a:t>What about a relationship in homes with air conditioning versus homes with a full basement?</a:t>
            </a:r>
          </a:p>
        </p:txBody>
      </p:sp>
    </p:spTree>
    <p:extLst>
      <p:ext uri="{BB962C8B-B14F-4D97-AF65-F5344CB8AC3E}">
        <p14:creationId xmlns:p14="http://schemas.microsoft.com/office/powerpoint/2010/main" val="49530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8821646"/>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CHI SQUARE TEST OF INDEPENDENCE </a:t>
            </a:r>
            <a:r>
              <a:rPr lang="en-US" sz="16600" spc="375" dirty="0">
                <a:solidFill>
                  <a:srgbClr val="000000"/>
                </a:solidFill>
                <a:latin typeface="League Spartan Bold"/>
              </a:rPr>
              <a:t>(</a:t>
            </a:r>
            <a:r>
              <a:rPr lang="el-GR" sz="16600" b="1" spc="375" dirty="0">
                <a:solidFill>
                  <a:srgbClr val="000000"/>
                </a:solidFill>
                <a:latin typeface="League Spartan Bold"/>
              </a:rPr>
              <a:t>χ</a:t>
            </a:r>
            <a:r>
              <a:rPr lang="en-US" sz="16600" spc="375" baseline="30000" dirty="0">
                <a:solidFill>
                  <a:srgbClr val="000000"/>
                </a:solidFill>
                <a:latin typeface="League Spartan Bold"/>
              </a:rPr>
              <a:t>2</a:t>
            </a:r>
            <a:r>
              <a:rPr lang="en-US" sz="16600" spc="375" dirty="0">
                <a:solidFill>
                  <a:srgbClr val="000000"/>
                </a:solidFill>
                <a:latin typeface="League Spartan Bold"/>
              </a:rPr>
              <a:t>)</a:t>
            </a:r>
            <a:endParaRPr lang="en-US" sz="11500" spc="375" dirty="0">
              <a:solidFill>
                <a:srgbClr val="000000"/>
              </a:solidFill>
              <a:latin typeface="League Spartan Bold"/>
            </a:endParaRPr>
          </a:p>
        </p:txBody>
      </p:sp>
    </p:spTree>
    <p:extLst>
      <p:ext uri="{BB962C8B-B14F-4D97-AF65-F5344CB8AC3E}">
        <p14:creationId xmlns:p14="http://schemas.microsoft.com/office/powerpoint/2010/main" val="47733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324100" y="161714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categorical</a:t>
            </a:r>
          </a:p>
          <a:p>
            <a:pPr marL="742950" indent="-742950">
              <a:buAutoNum type="arabicPeriod"/>
            </a:pPr>
            <a:r>
              <a:rPr lang="en-US" sz="4800" dirty="0">
                <a:latin typeface="Gidole" panose="02000503000000000000" pitchFamily="2" charset="0"/>
              </a:rPr>
              <a:t>Each subject contributes data to one and only one cell</a:t>
            </a:r>
          </a:p>
        </p:txBody>
      </p:sp>
      <p:pic>
        <p:nvPicPr>
          <p:cNvPr id="13" name="Picture 12">
            <a:extLst>
              <a:ext uri="{FF2B5EF4-FFF2-40B4-BE49-F238E27FC236}">
                <a16:creationId xmlns:a16="http://schemas.microsoft.com/office/drawing/2014/main" id="{C24D64FC-55C2-40E2-B611-69F5D4534CB0}"/>
              </a:ext>
            </a:extLst>
          </p:cNvPr>
          <p:cNvPicPr>
            <a:picLocks noChangeAspect="1"/>
          </p:cNvPicPr>
          <p:nvPr/>
        </p:nvPicPr>
        <p:blipFill>
          <a:blip r:embed="rId4"/>
          <a:stretch>
            <a:fillRect/>
          </a:stretch>
        </p:blipFill>
        <p:spPr>
          <a:xfrm>
            <a:off x="4191000" y="4381500"/>
            <a:ext cx="10525932" cy="3810000"/>
          </a:xfrm>
          <a:prstGeom prst="rect">
            <a:avLst/>
          </a:prstGeom>
        </p:spPr>
      </p:pic>
    </p:spTree>
    <p:extLst>
      <p:ext uri="{BB962C8B-B14F-4D97-AF65-F5344CB8AC3E}">
        <p14:creationId xmlns:p14="http://schemas.microsoft.com/office/powerpoint/2010/main" val="187015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relationship exists between variables exists</a:t>
            </a:r>
          </a:p>
          <a:p>
            <a:r>
              <a:rPr lang="en-US" sz="4800" dirty="0">
                <a:latin typeface="Gidole" panose="02000503000000000000" pitchFamily="2" charset="0"/>
              </a:rPr>
              <a:t>Ha: A relationship between the variables exists</a:t>
            </a:r>
          </a:p>
        </p:txBody>
      </p:sp>
    </p:spTree>
    <p:extLst>
      <p:ext uri="{BB962C8B-B14F-4D97-AF65-F5344CB8AC3E}">
        <p14:creationId xmlns:p14="http://schemas.microsoft.com/office/powerpoint/2010/main" val="396518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housing.xlsx</a:t>
            </a:r>
          </a:p>
          <a:p>
            <a:pPr marL="1485900" lvl="2" indent="-571500">
              <a:buFont typeface="Arial" panose="020B0604020202020204" pitchFamily="34" charset="0"/>
              <a:buChar char="•"/>
            </a:pPr>
            <a:r>
              <a:rPr lang="en-US" sz="3600" dirty="0">
                <a:latin typeface="Gidole" panose="020B0604020202020204" charset="0"/>
              </a:rPr>
              <a:t>Is there a relationship in homes with air conditioning versus homes with a full basement?</a:t>
            </a:r>
          </a:p>
          <a:p>
            <a:pPr marL="1943100" lvl="3" indent="-571500">
              <a:buFont typeface="Arial" panose="020B0604020202020204" pitchFamily="34" charset="0"/>
              <a:buChar char="•"/>
            </a:pPr>
            <a:r>
              <a:rPr lang="en-US" sz="3600" i="1" dirty="0">
                <a:latin typeface="Gidole" panose="020B0604020202020204" charset="0"/>
              </a:rPr>
              <a:t>Don’t forget about the demo notes!</a:t>
            </a:r>
          </a:p>
        </p:txBody>
      </p:sp>
    </p:spTree>
    <p:extLst>
      <p:ext uri="{BB962C8B-B14F-4D97-AF65-F5344CB8AC3E}">
        <p14:creationId xmlns:p14="http://schemas.microsoft.com/office/powerpoint/2010/main" val="405706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computers.xlsx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relationship between having a CD-ROM and being a “premium” computer brand?</a:t>
            </a:r>
          </a:p>
          <a:p>
            <a:pPr marL="1943100" lvl="3" indent="-5715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Don’t forget the demo notes!</a:t>
            </a:r>
            <a:endParaRPr lang="en-US" sz="3600" i="1" dirty="0">
              <a:latin typeface="Gidole" panose="020B0604020202020204" charset="0"/>
            </a:endParaRPr>
          </a:p>
        </p:txBody>
      </p:sp>
    </p:spTree>
    <p:extLst>
      <p:ext uri="{BB962C8B-B14F-4D97-AF65-F5344CB8AC3E}">
        <p14:creationId xmlns:p14="http://schemas.microsoft.com/office/powerpoint/2010/main" val="44680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a:p>
            <a:pPr marL="742950" indent="-742950">
              <a:buAutoNum type="arabicPeriod"/>
            </a:pPr>
            <a:r>
              <a:rPr lang="en-US" sz="4800" dirty="0">
                <a:latin typeface="Gidole" panose="02000503000000000000" pitchFamily="2" charset="0"/>
              </a:rPr>
              <a:t>The data is continuous at times 1 and 2</a:t>
            </a:r>
          </a:p>
        </p:txBody>
      </p:sp>
    </p:spTree>
    <p:extLst>
      <p:ext uri="{BB962C8B-B14F-4D97-AF65-F5344CB8AC3E}">
        <p14:creationId xmlns:p14="http://schemas.microsoft.com/office/powerpoint/2010/main" val="24379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bp.xlsx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316989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PARAMETRIC AND NON-PARAMETRIC TESTS</a:t>
            </a:r>
          </a:p>
        </p:txBody>
      </p:sp>
      <p:pic>
        <p:nvPicPr>
          <p:cNvPr id="5122" name="Picture 2" descr="Mountain, Rock, Landscape, Peak, Summit, Mountain Top">
            <a:extLst>
              <a:ext uri="{FF2B5EF4-FFF2-40B4-BE49-F238E27FC236}">
                <a16:creationId xmlns:a16="http://schemas.microsoft.com/office/drawing/2014/main" id="{571B2F14-1D30-4449-BAB6-AA8228D17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770321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6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WILCOXON SIGNED-RANK TEST</a:t>
            </a:r>
          </a:p>
        </p:txBody>
      </p:sp>
    </p:spTree>
    <p:extLst>
      <p:ext uri="{BB962C8B-B14F-4D97-AF65-F5344CB8AC3E}">
        <p14:creationId xmlns:p14="http://schemas.microsoft.com/office/powerpoint/2010/main" val="3154838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Multiply the </a:t>
            </a:r>
            <a:r>
              <a:rPr lang="en-US" sz="3600" i="1" dirty="0">
                <a:solidFill>
                  <a:srgbClr val="000000"/>
                </a:solidFill>
                <a:latin typeface="Gidole" panose="020B0604020202020204" charset="0"/>
                <a:ea typeface="Roboto Mono" pitchFamily="2" charset="0"/>
              </a:rPr>
              <a:t>rank </a:t>
            </a:r>
            <a:r>
              <a:rPr lang="en-US" sz="3600" dirty="0">
                <a:solidFill>
                  <a:srgbClr val="000000"/>
                </a:solidFill>
                <a:latin typeface="Gidole" panose="020B0604020202020204" charset="0"/>
                <a:ea typeface="Roboto Mono" pitchFamily="2" charset="0"/>
              </a:rPr>
              <a:t>of each observation by its </a:t>
            </a:r>
            <a:r>
              <a:rPr lang="en-US" sz="3600" i="1" dirty="0">
                <a:solidFill>
                  <a:srgbClr val="000000"/>
                </a:solidFill>
                <a:latin typeface="Gidole" panose="020B0604020202020204" charset="0"/>
                <a:ea typeface="Roboto Mono" pitchFamily="2" charset="0"/>
              </a:rPr>
              <a:t>sign</a:t>
            </a:r>
            <a:endParaRPr lang="en-US" sz="3600" dirty="0">
              <a:solidFill>
                <a:srgbClr val="000000"/>
              </a:solidFill>
              <a:latin typeface="Gidole" panose="020B0604020202020204" charset="0"/>
              <a:ea typeface="Roboto Mono" pitchFamily="2" charset="0"/>
            </a:endParaRP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Compare the sum of all positive versus negative ranks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If test statistic is </a:t>
            </a:r>
            <a:r>
              <a:rPr lang="en-US" sz="3600" i="1" dirty="0">
                <a:solidFill>
                  <a:srgbClr val="000000"/>
                </a:solidFill>
                <a:latin typeface="Gidole" panose="020B0604020202020204" charset="0"/>
                <a:ea typeface="Roboto Mono" pitchFamily="2" charset="0"/>
              </a:rPr>
              <a:t>less than </a:t>
            </a:r>
            <a:r>
              <a:rPr lang="en-US" sz="3600" dirty="0">
                <a:solidFill>
                  <a:srgbClr val="000000"/>
                </a:solidFill>
                <a:latin typeface="Gidole" panose="020B0604020202020204" charset="0"/>
                <a:ea typeface="Roboto Mono" pitchFamily="2" charset="0"/>
              </a:rPr>
              <a:t>critical value, we reject the null</a:t>
            </a:r>
          </a:p>
        </p:txBody>
      </p:sp>
    </p:spTree>
    <p:extLst>
      <p:ext uri="{BB962C8B-B14F-4D97-AF65-F5344CB8AC3E}">
        <p14:creationId xmlns:p14="http://schemas.microsoft.com/office/powerpoint/2010/main" val="396019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Test for differences across multiple groups and at multiple points in time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two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graphical representations of one or more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JUST HAPPENED?</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99532649"/>
              </p:ext>
            </p:extLst>
          </p:nvPr>
        </p:nvGraphicFramePr>
        <p:xfrm>
          <a:off x="3048000" y="2857500"/>
          <a:ext cx="12192000" cy="58369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509198100"/>
                    </a:ext>
                  </a:extLst>
                </a:gridCol>
                <a:gridCol w="6096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Parametric</a:t>
                      </a:r>
                    </a:p>
                  </a:txBody>
                  <a:tcPr anchor="ctr"/>
                </a:tc>
                <a:tc>
                  <a:txBody>
                    <a:bodyPr/>
                    <a:lstStyle/>
                    <a:p>
                      <a:pPr algn="ctr"/>
                      <a:r>
                        <a:rPr lang="en-US" sz="4400" dirty="0">
                          <a:latin typeface="Gidole" panose="02000503000000000000" pitchFamily="2" charset="0"/>
                        </a:rPr>
                        <a:t>Non-parametric</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Assumptions are made about the population </a:t>
                      </a:r>
                      <a:r>
                        <a:rPr lang="en-US" sz="4000" i="1" dirty="0">
                          <a:solidFill>
                            <a:schemeClr val="tx1">
                              <a:lumMod val="95000"/>
                              <a:lumOff val="5000"/>
                            </a:schemeClr>
                          </a:solidFill>
                          <a:latin typeface="Gidole" panose="02000503000000000000" pitchFamily="2" charset="0"/>
                        </a:rPr>
                        <a:t>parameters</a:t>
                      </a:r>
                      <a:endParaRPr lang="en-US" sz="4000" dirty="0">
                        <a:solidFill>
                          <a:schemeClr val="tx1">
                            <a:lumMod val="95000"/>
                            <a:lumOff val="5000"/>
                          </a:schemeClr>
                        </a:solidFill>
                        <a:latin typeface="Gidole" panose="02000503000000000000" pitchFamily="2" charset="0"/>
                      </a:endParaRPr>
                    </a:p>
                  </a:txBody>
                  <a:tcPr/>
                </a:tc>
                <a:tc>
                  <a:txBody>
                    <a:bodyPr/>
                    <a:lstStyle/>
                    <a:p>
                      <a:pPr algn="l"/>
                      <a:r>
                        <a:rPr lang="en-US" sz="4000" dirty="0">
                          <a:solidFill>
                            <a:schemeClr val="tx1">
                              <a:lumMod val="95000"/>
                              <a:lumOff val="5000"/>
                            </a:schemeClr>
                          </a:solidFill>
                          <a:latin typeface="Gidole" panose="02000503000000000000" pitchFamily="2" charset="0"/>
                        </a:rPr>
                        <a:t>No assumptions made about the populations</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More rigid, more powerful, less flexible</a:t>
                      </a:r>
                    </a:p>
                  </a:txBody>
                  <a:tcPr/>
                </a:tc>
                <a:tc>
                  <a:txBody>
                    <a:bodyPr/>
                    <a:lstStyle/>
                    <a:p>
                      <a:pPr algn="l"/>
                      <a:r>
                        <a:rPr lang="en-US" sz="4000" dirty="0">
                          <a:solidFill>
                            <a:schemeClr val="tx1">
                              <a:lumMod val="95000"/>
                              <a:lumOff val="5000"/>
                            </a:schemeClr>
                          </a:solidFill>
                          <a:latin typeface="Gidole" panose="02000503000000000000" pitchFamily="2" charset="0"/>
                        </a:rPr>
                        <a:t>Less rigid, less powerful, more flexible</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Test statistic is based on probability distribution</a:t>
                      </a:r>
                    </a:p>
                  </a:txBody>
                  <a:tcPr/>
                </a:tc>
                <a:tc>
                  <a:txBody>
                    <a:bodyPr/>
                    <a:lstStyle/>
                    <a:p>
                      <a:pPr algn="l"/>
                      <a:r>
                        <a:rPr lang="en-US" sz="4000" dirty="0">
                          <a:solidFill>
                            <a:schemeClr val="tx1">
                              <a:lumMod val="95000"/>
                              <a:lumOff val="5000"/>
                            </a:schemeClr>
                          </a:solidFill>
                          <a:latin typeface="Gidole" panose="02000503000000000000" pitchFamily="2" charset="0"/>
                        </a:rPr>
                        <a:t>Test statistic is arbitrary</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1848527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922574"/>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iris-viz.xlsx</a:t>
            </a:r>
          </a:p>
        </p:txBody>
      </p:sp>
    </p:spTree>
    <p:extLst>
      <p:ext uri="{BB962C8B-B14F-4D97-AF65-F5344CB8AC3E}">
        <p14:creationId xmlns:p14="http://schemas.microsoft.com/office/powerpoint/2010/main" val="941442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outliers.xlsx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makes an outlier, </a:t>
            </a:r>
            <a:r>
              <a:rPr lang="en-US" sz="3600">
                <a:solidFill>
                  <a:srgbClr val="000000"/>
                </a:solidFill>
                <a:latin typeface="Gidole" panose="02000503000000000000" pitchFamily="2" charset="0"/>
                <a:ea typeface="Roboto Mono" pitchFamily="2" charset="0"/>
              </a:rPr>
              <a:t>an outlier? </a:t>
            </a:r>
            <a:endParaRPr lang="en-US" sz="3600" dirty="0">
              <a:solidFill>
                <a:srgbClr val="000000"/>
              </a:solidFill>
              <a:latin typeface="Consolas" panose="020B0609020204030204" pitchFamily="49" charset="0"/>
              <a:ea typeface="Roboto Mono" pitchFamily="2" charset="0"/>
            </a:endParaRPr>
          </a:p>
        </p:txBody>
      </p:sp>
    </p:spTree>
    <p:extLst>
      <p:ext uri="{BB962C8B-B14F-4D97-AF65-F5344CB8AC3E}">
        <p14:creationId xmlns:p14="http://schemas.microsoft.com/office/powerpoint/2010/main" val="2550936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abalone-viz.xlsx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726204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6796957"/>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abalone-posthoc.xlsx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petal lengths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a:t>
            </a:r>
          </a:p>
          <a:p>
            <a:pPr marL="742950" indent="-742950">
              <a:buAutoNum type="arabicPeriod"/>
            </a:pPr>
            <a:r>
              <a:rPr lang="en-US" sz="4800" dirty="0">
                <a:latin typeface="Gidole" panose="02000503000000000000" pitchFamily="2" charset="0"/>
              </a:rPr>
              <a:t>No influential cases	</a:t>
            </a:r>
          </a:p>
        </p:txBody>
      </p:sp>
    </p:spTree>
    <p:extLst>
      <p:ext uri="{BB962C8B-B14F-4D97-AF65-F5344CB8AC3E}">
        <p14:creationId xmlns:p14="http://schemas.microsoft.com/office/powerpoint/2010/main" val="1922267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4033439592"/>
              </p:ext>
            </p:extLst>
          </p:nvPr>
        </p:nvGraphicFramePr>
        <p:xfrm>
          <a:off x="931320" y="2400438"/>
          <a:ext cx="15163800" cy="7620000"/>
        </p:xfrm>
        <a:graphic>
          <a:graphicData uri="http://schemas.openxmlformats.org/drawingml/2006/table">
            <a:tbl>
              <a:tblPr firstRow="1" bandRow="1">
                <a:tableStyleId>{21E4AEA4-8DFA-4A89-87EB-49C32662AFE0}</a:tableStyleId>
              </a:tblPr>
              <a:tblGrid>
                <a:gridCol w="3885723">
                  <a:extLst>
                    <a:ext uri="{9D8B030D-6E8A-4147-A177-3AD203B41FA5}">
                      <a16:colId xmlns:a16="http://schemas.microsoft.com/office/drawing/2014/main" val="1509198100"/>
                    </a:ext>
                  </a:extLst>
                </a:gridCol>
                <a:gridCol w="11278077">
                  <a:extLst>
                    <a:ext uri="{9D8B030D-6E8A-4147-A177-3AD203B41FA5}">
                      <a16:colId xmlns:a16="http://schemas.microsoft.com/office/drawing/2014/main" val="389150248"/>
                    </a:ext>
                  </a:extLst>
                </a:gridCol>
              </a:tblGrid>
              <a:tr h="1062263">
                <a:tc>
                  <a:txBody>
                    <a:bodyPr/>
                    <a:lstStyle/>
                    <a:p>
                      <a:pPr algn="ctr">
                        <a:lnSpc>
                          <a:spcPct val="100000"/>
                        </a:lnSpc>
                      </a:pPr>
                      <a:r>
                        <a:rPr lang="en-US" sz="4000" dirty="0">
                          <a:latin typeface="Gidole" panose="02000503000000000000" pitchFamily="2" charset="0"/>
                        </a:rPr>
                        <a:t>Correlation coefficient</a:t>
                      </a:r>
                    </a:p>
                  </a:txBody>
                  <a:tcPr anchor="ctr"/>
                </a:tc>
                <a:tc>
                  <a:txBody>
                    <a:bodyPr/>
                    <a:lstStyle/>
                    <a:p>
                      <a:pPr algn="ctr"/>
                      <a:r>
                        <a:rPr lang="en-US" sz="4000" dirty="0">
                          <a:latin typeface="Gidole" panose="02000503000000000000" pitchFamily="2" charset="0"/>
                        </a:rPr>
                        <a:t>Interpretation</a:t>
                      </a:r>
                      <a:endParaRPr lang="en-US" sz="4000" dirty="0"/>
                    </a:p>
                  </a:txBody>
                  <a:tcPr anchor="ctr"/>
                </a:tc>
                <a:extLst>
                  <a:ext uri="{0D108BD9-81ED-4DB2-BD59-A6C34878D82A}">
                    <a16:rowId xmlns:a16="http://schemas.microsoft.com/office/drawing/2014/main" val="452871791"/>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68187">
                <a:tc>
                  <a:txBody>
                    <a:bodyPr/>
                    <a:lstStyle/>
                    <a:p>
                      <a:pPr algn="l"/>
                      <a:r>
                        <a:rPr lang="en-US" sz="4000" dirty="0">
                          <a:solidFill>
                            <a:schemeClr val="tx1">
                              <a:lumMod val="95000"/>
                              <a:lumOff val="5000"/>
                            </a:schemeClr>
                          </a:solidFill>
                          <a:latin typeface="Gidole" panose="02000503000000000000" pitchFamily="2" charset="0"/>
                        </a:rPr>
                        <a:t>0</a:t>
                      </a:r>
                    </a:p>
                  </a:txBody>
                  <a:tcPr/>
                </a:tc>
                <a:tc>
                  <a:txBody>
                    <a:bodyPr/>
                    <a:lstStyle/>
                    <a:p>
                      <a:pPr algn="l"/>
                      <a:r>
                        <a:rPr lang="en-US" sz="40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positive (linear)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p>
          <a:p>
            <a:pPr marL="1943100" lvl="3" indent="-571500">
              <a:buFont typeface="Arial" panose="020B0604020202020204" pitchFamily="34" charset="0"/>
              <a:buChar char="•"/>
            </a:pPr>
            <a:r>
              <a:rPr lang="en-US" sz="3600" dirty="0">
                <a:latin typeface="Gidole" panose="020B0604020202020204" charset="0"/>
              </a:rPr>
              <a:t>X-axis: </a:t>
            </a:r>
            <a:r>
              <a:rPr lang="en-US" sz="3600" i="1" dirty="0">
                <a:latin typeface="Gidole" panose="020B0604020202020204" charset="0"/>
              </a:rPr>
              <a:t>independent variable</a:t>
            </a:r>
            <a:endParaRPr lang="en-US" sz="3600" dirty="0">
              <a:latin typeface="Gidole" panose="020B0604020202020204" charset="0"/>
            </a:endParaRPr>
          </a:p>
          <a:p>
            <a:pPr marL="1943100" lvl="3" indent="-571500">
              <a:buFont typeface="Arial" panose="020B0604020202020204" pitchFamily="34" charset="0"/>
              <a:buChar char="•"/>
            </a:pPr>
            <a:r>
              <a:rPr lang="en-US" sz="3600" dirty="0">
                <a:latin typeface="Gidole" panose="020B0604020202020204" charset="0"/>
              </a:rPr>
              <a:t>Y-axis: </a:t>
            </a:r>
            <a:r>
              <a:rPr lang="en-US" sz="3600" i="1" dirty="0">
                <a:latin typeface="Gidole" panose="020B0604020202020204" charset="0"/>
              </a:rPr>
              <a:t>dependent variable </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227533"/>
          </a:xfrm>
          <a:prstGeom prst="rect">
            <a:avLst/>
          </a:prstGeom>
        </p:spPr>
        <p:txBody>
          <a:bodyPr wrap="square" lIns="0" tIns="0" rIns="0" bIns="0" rtlCol="0" anchor="t">
            <a:spAutoFit/>
          </a:bodyPr>
          <a:lstStyle/>
          <a:p>
            <a:pPr algn="ctr">
              <a:lnSpc>
                <a:spcPts val="9000"/>
              </a:lnSpc>
            </a:pPr>
            <a:r>
              <a:rPr lang="en-US" sz="5400" spc="375" dirty="0">
                <a:solidFill>
                  <a:srgbClr val="000000"/>
                </a:solidFill>
                <a:latin typeface="League Spartan Bold"/>
              </a:rPr>
              <a:t>WHICH CAME FIRST: THE INDEPENDENT OR DEPENDENT VARIABLE?</a:t>
            </a:r>
          </a:p>
        </p:txBody>
      </p:sp>
      <p:pic>
        <p:nvPicPr>
          <p:cNvPr id="10" name="Graphic 9" descr="Watering pot">
            <a:extLst>
              <a:ext uri="{FF2B5EF4-FFF2-40B4-BE49-F238E27FC236}">
                <a16:creationId xmlns:a16="http://schemas.microsoft.com/office/drawing/2014/main" id="{494FE05C-B6D4-4543-8EE8-D3E6647BB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3652" y="2933700"/>
            <a:ext cx="6096000" cy="6096000"/>
          </a:xfrm>
          <a:prstGeom prst="rect">
            <a:avLst/>
          </a:prstGeom>
        </p:spPr>
      </p:pic>
      <p:pic>
        <p:nvPicPr>
          <p:cNvPr id="12" name="Graphic 11" descr="Plant With Roots">
            <a:extLst>
              <a:ext uri="{FF2B5EF4-FFF2-40B4-BE49-F238E27FC236}">
                <a16:creationId xmlns:a16="http://schemas.microsoft.com/office/drawing/2014/main" id="{6D51DC71-AA47-44CD-9CD8-24144C110F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82400" y="3238500"/>
            <a:ext cx="5417155" cy="5417155"/>
          </a:xfrm>
          <a:prstGeom prst="rect">
            <a:avLst/>
          </a:prstGeom>
        </p:spPr>
      </p:pic>
      <p:cxnSp>
        <p:nvCxnSpPr>
          <p:cNvPr id="14" name="Straight Arrow Connector 13">
            <a:extLst>
              <a:ext uri="{FF2B5EF4-FFF2-40B4-BE49-F238E27FC236}">
                <a16:creationId xmlns:a16="http://schemas.microsoft.com/office/drawing/2014/main" id="{F7E80247-9DB8-467B-A97E-FF4486F8D1EA}"/>
              </a:ext>
            </a:extLst>
          </p:cNvPr>
          <p:cNvCxnSpPr/>
          <p:nvPr/>
        </p:nvCxnSpPr>
        <p:spPr>
          <a:xfrm>
            <a:off x="7848600" y="5947077"/>
            <a:ext cx="4114800" cy="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713E96-830D-417F-9C2B-C871C03BCFB4}"/>
              </a:ext>
            </a:extLst>
          </p:cNvPr>
          <p:cNvSpPr txBox="1"/>
          <p:nvPr/>
        </p:nvSpPr>
        <p:spPr>
          <a:xfrm>
            <a:off x="2110659" y="8801100"/>
            <a:ext cx="5052141" cy="954107"/>
          </a:xfrm>
          <a:prstGeom prst="rect">
            <a:avLst/>
          </a:prstGeom>
          <a:noFill/>
        </p:spPr>
        <p:txBody>
          <a:bodyPr wrap="square" rtlCol="0">
            <a:spAutoFit/>
          </a:bodyPr>
          <a:lstStyle/>
          <a:p>
            <a:r>
              <a:rPr lang="en-US" sz="2800" b="1" dirty="0">
                <a:latin typeface="Gidole" panose="02000503000000000000" pitchFamily="50" charset="0"/>
              </a:rPr>
              <a:t>Independent variable:</a:t>
            </a:r>
          </a:p>
          <a:p>
            <a:r>
              <a:rPr lang="en-US" sz="2800" b="1" dirty="0">
                <a:latin typeface="Gidole" panose="02000503000000000000" pitchFamily="50" charset="0"/>
              </a:rPr>
              <a:t>Not affected by experiment</a:t>
            </a:r>
          </a:p>
        </p:txBody>
      </p:sp>
      <p:sp>
        <p:nvSpPr>
          <p:cNvPr id="16" name="TextBox 15">
            <a:extLst>
              <a:ext uri="{FF2B5EF4-FFF2-40B4-BE49-F238E27FC236}">
                <a16:creationId xmlns:a16="http://schemas.microsoft.com/office/drawing/2014/main" id="{6A28A95C-DC16-4221-BD51-1B716C16F994}"/>
              </a:ext>
            </a:extLst>
          </p:cNvPr>
          <p:cNvSpPr txBox="1"/>
          <p:nvPr/>
        </p:nvSpPr>
        <p:spPr>
          <a:xfrm>
            <a:off x="12207159" y="8788201"/>
            <a:ext cx="5052141" cy="1384995"/>
          </a:xfrm>
          <a:prstGeom prst="rect">
            <a:avLst/>
          </a:prstGeom>
          <a:noFill/>
        </p:spPr>
        <p:txBody>
          <a:bodyPr wrap="square" rtlCol="0">
            <a:spAutoFit/>
          </a:bodyPr>
          <a:lstStyle/>
          <a:p>
            <a:r>
              <a:rPr lang="en-US" sz="2800" b="1" dirty="0">
                <a:latin typeface="Gidole" panose="02000503000000000000" pitchFamily="50" charset="0"/>
              </a:rPr>
              <a:t>Dependent variable: </a:t>
            </a:r>
          </a:p>
          <a:p>
            <a:r>
              <a:rPr lang="en-US" sz="2800" b="1" dirty="0">
                <a:latin typeface="Gidole" panose="02000503000000000000" pitchFamily="50" charset="0"/>
              </a:rPr>
              <a:t>Affected by change in independent variable</a:t>
            </a:r>
          </a:p>
        </p:txBody>
      </p:sp>
    </p:spTree>
    <p:extLst>
      <p:ext uri="{BB962C8B-B14F-4D97-AF65-F5344CB8AC3E}">
        <p14:creationId xmlns:p14="http://schemas.microsoft.com/office/powerpoint/2010/main" val="11504977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Be careful about linearity!</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anscombe.xlsx</a:t>
            </a:r>
          </a:p>
        </p:txBody>
      </p:sp>
    </p:spTree>
    <p:extLst>
      <p:ext uri="{BB962C8B-B14F-4D97-AF65-F5344CB8AC3E}">
        <p14:creationId xmlns:p14="http://schemas.microsoft.com/office/powerpoint/2010/main" val="1681796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Produce a correlation matrix</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is the strength of the relationship between weight and acceleration?</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Plot the relationship.</a:t>
            </a:r>
            <a:endParaRPr lang="en-US" sz="3600" dirty="0">
              <a:latin typeface="Gidole" panose="020B0604020202020204" charset="0"/>
            </a:endParaRPr>
          </a:p>
        </p:txBody>
      </p:sp>
    </p:spTree>
    <p:extLst>
      <p:ext uri="{BB962C8B-B14F-4D97-AF65-F5344CB8AC3E}">
        <p14:creationId xmlns:p14="http://schemas.microsoft.com/office/powerpoint/2010/main" val="4214239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UP AND RUNNING WITH LINEAR REGRESSION</a:t>
            </a:r>
          </a:p>
        </p:txBody>
      </p:sp>
    </p:spTree>
    <p:extLst>
      <p:ext uri="{BB962C8B-B14F-4D97-AF65-F5344CB8AC3E}">
        <p14:creationId xmlns:p14="http://schemas.microsoft.com/office/powerpoint/2010/main" val="1010337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209264041"/>
              </p:ext>
            </p:extLst>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 linearly</a:t>
                      </a:r>
                    </a:p>
                  </a:txBody>
                  <a:tcPr/>
                </a:tc>
                <a:tc>
                  <a:txBody>
                    <a:bodyPr/>
                    <a:lstStyle/>
                    <a:p>
                      <a:pPr algn="l"/>
                      <a:r>
                        <a:rPr lang="en-US" sz="3600" dirty="0">
                          <a:solidFill>
                            <a:schemeClr val="tx1">
                              <a:lumMod val="95000"/>
                              <a:lumOff val="5000"/>
                            </a:schemeClr>
                          </a:solidFill>
                          <a:latin typeface="Gidole" panose="02000503000000000000" pitchFamily="2" charset="0"/>
                        </a:rPr>
                        <a:t>Indicates the estimated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188648" y="2038458"/>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pic>
        <p:nvPicPr>
          <p:cNvPr id="9" name="Picture 8">
            <a:extLst>
              <a:ext uri="{FF2B5EF4-FFF2-40B4-BE49-F238E27FC236}">
                <a16:creationId xmlns:a16="http://schemas.microsoft.com/office/drawing/2014/main" id="{77580ED9-117D-49F0-A466-4225566EF7F3}"/>
              </a:ext>
            </a:extLst>
          </p:cNvPr>
          <p:cNvPicPr>
            <a:picLocks noChangeAspect="1"/>
          </p:cNvPicPr>
          <p:nvPr/>
        </p:nvPicPr>
        <p:blipFill>
          <a:blip r:embed="rId4"/>
          <a:stretch>
            <a:fillRect/>
          </a:stretch>
        </p:blipFill>
        <p:spPr>
          <a:xfrm>
            <a:off x="644711" y="5201555"/>
            <a:ext cx="15450409" cy="4564435"/>
          </a:xfrm>
          <a:prstGeom prst="rect">
            <a:avLst/>
          </a:prstGeom>
        </p:spPr>
      </p:pic>
    </p:spTree>
    <p:extLst>
      <p:ext uri="{BB962C8B-B14F-4D97-AF65-F5344CB8AC3E}">
        <p14:creationId xmlns:p14="http://schemas.microsoft.com/office/powerpoint/2010/main" val="300982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relationship between weight (X) and acceleration (Y)?</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weight (X) and displacement (Y)?</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535205" cy="3323987"/>
          </a:xfrm>
          <a:prstGeom prst="rect">
            <a:avLst/>
          </a:prstGeom>
        </p:spPr>
        <p:txBody>
          <a:bodyPr wrap="square" lIns="0" tIns="0" rIns="0" bIns="0" rtlCol="0" anchor="t">
            <a:spAutoFit/>
          </a:bodyPr>
          <a:lstStyle/>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Researchers have found that the results of a linear regression of shark attacks (Y) on ice cream consumption (X) returns significant results.</a:t>
            </a:r>
          </a:p>
          <a:p>
            <a:pPr marL="1943100" lvl="3"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Do ice cream cones influence shark attacks?</a:t>
            </a:r>
            <a:endParaRPr lang="en-US" sz="3600" i="1" dirty="0">
              <a:latin typeface="Gidole" panose="020B0604020202020204" charset="0"/>
            </a:endParaRPr>
          </a:p>
        </p:txBody>
      </p:sp>
    </p:spTree>
    <p:extLst>
      <p:ext uri="{BB962C8B-B14F-4D97-AF65-F5344CB8AC3E}">
        <p14:creationId xmlns:p14="http://schemas.microsoft.com/office/powerpoint/2010/main" val="13451605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914400" y="191346"/>
            <a:ext cx="15174006" cy="2360133"/>
          </a:xfrm>
          <a:prstGeom prst="rect">
            <a:avLst/>
          </a:prstGeom>
        </p:spPr>
        <p:txBody>
          <a:bodyPr wrap="square" lIns="0" tIns="0" rIns="0" bIns="0" rtlCol="0" anchor="t">
            <a:spAutoFit/>
          </a:bodyPr>
          <a:lstStyle/>
          <a:p>
            <a:pPr>
              <a:lnSpc>
                <a:spcPct val="150000"/>
              </a:lnSpc>
              <a:spcBef>
                <a:spcPct val="0"/>
              </a:spcBef>
            </a:pPr>
            <a:r>
              <a:rPr lang="en-US" sz="5400" dirty="0">
                <a:solidFill>
                  <a:srgbClr val="000000"/>
                </a:solidFill>
                <a:latin typeface="Open Sans Extra Bold"/>
              </a:rPr>
              <a:t>THE DEPENDENT, THE INDEPENDENT, AND THE CONFOUNDING</a:t>
            </a:r>
          </a:p>
        </p:txBody>
      </p:sp>
      <p:pic>
        <p:nvPicPr>
          <p:cNvPr id="3" name="Graphic 2" descr="Ice cream">
            <a:extLst>
              <a:ext uri="{FF2B5EF4-FFF2-40B4-BE49-F238E27FC236}">
                <a16:creationId xmlns:a16="http://schemas.microsoft.com/office/drawing/2014/main" id="{02613DF9-B18C-4066-8392-90CD360B66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800" y="4942393"/>
            <a:ext cx="2286000" cy="2286000"/>
          </a:xfrm>
          <a:prstGeom prst="rect">
            <a:avLst/>
          </a:prstGeom>
        </p:spPr>
      </p:pic>
      <p:pic>
        <p:nvPicPr>
          <p:cNvPr id="5" name="Graphic 4" descr="Shark">
            <a:extLst>
              <a:ext uri="{FF2B5EF4-FFF2-40B4-BE49-F238E27FC236}">
                <a16:creationId xmlns:a16="http://schemas.microsoft.com/office/drawing/2014/main" id="{467867CB-35ED-4FD9-99C8-048E8E5B03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10200" y="4942394"/>
            <a:ext cx="2285999" cy="2285999"/>
          </a:xfrm>
          <a:prstGeom prst="rect">
            <a:avLst/>
          </a:prstGeom>
        </p:spPr>
      </p:pic>
      <p:sp>
        <p:nvSpPr>
          <p:cNvPr id="6" name="Arrow: Right 5">
            <a:extLst>
              <a:ext uri="{FF2B5EF4-FFF2-40B4-BE49-F238E27FC236}">
                <a16:creationId xmlns:a16="http://schemas.microsoft.com/office/drawing/2014/main" id="{1914706D-3279-49BC-8558-0C9D4E7BD74E}"/>
              </a:ext>
            </a:extLst>
          </p:cNvPr>
          <p:cNvSpPr/>
          <p:nvPr/>
        </p:nvSpPr>
        <p:spPr>
          <a:xfrm>
            <a:off x="2514600" y="5981700"/>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Ice cream">
            <a:extLst>
              <a:ext uri="{FF2B5EF4-FFF2-40B4-BE49-F238E27FC236}">
                <a16:creationId xmlns:a16="http://schemas.microsoft.com/office/drawing/2014/main" id="{CFD2908E-1E27-42A8-AE58-BC34C1A1EB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5406" y="3390900"/>
            <a:ext cx="2286000" cy="2286000"/>
          </a:xfrm>
          <a:prstGeom prst="rect">
            <a:avLst/>
          </a:prstGeom>
        </p:spPr>
      </p:pic>
      <p:pic>
        <p:nvPicPr>
          <p:cNvPr id="14" name="Graphic 13" descr="Shark">
            <a:extLst>
              <a:ext uri="{FF2B5EF4-FFF2-40B4-BE49-F238E27FC236}">
                <a16:creationId xmlns:a16="http://schemas.microsoft.com/office/drawing/2014/main" id="{F7A6614B-7F2F-49B9-B0F8-629CE11F0C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4945406" y="7429500"/>
            <a:ext cx="2285999" cy="2285999"/>
          </a:xfrm>
          <a:prstGeom prst="rect">
            <a:avLst/>
          </a:prstGeom>
        </p:spPr>
      </p:pic>
      <p:sp>
        <p:nvSpPr>
          <p:cNvPr id="15" name="Arrow: Right 14">
            <a:extLst>
              <a:ext uri="{FF2B5EF4-FFF2-40B4-BE49-F238E27FC236}">
                <a16:creationId xmlns:a16="http://schemas.microsoft.com/office/drawing/2014/main" id="{702878B8-B7C6-4A32-A07C-4195A78E8E6F}"/>
              </a:ext>
            </a:extLst>
          </p:cNvPr>
          <p:cNvSpPr/>
          <p:nvPr/>
        </p:nvSpPr>
        <p:spPr>
          <a:xfrm rot="20517222">
            <a:off x="12906312" y="5219369"/>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3CB3E2D-69EB-451E-9C41-F6041DF6BE60}"/>
              </a:ext>
            </a:extLst>
          </p:cNvPr>
          <p:cNvSpPr/>
          <p:nvPr/>
        </p:nvSpPr>
        <p:spPr>
          <a:xfrm rot="1663649">
            <a:off x="12553630" y="7028482"/>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im (Smaller Sun)">
            <a:extLst>
              <a:ext uri="{FF2B5EF4-FFF2-40B4-BE49-F238E27FC236}">
                <a16:creationId xmlns:a16="http://schemas.microsoft.com/office/drawing/2014/main" id="{8572410A-5DD8-4CC4-BF38-8732C9B0B3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29800" y="4301793"/>
            <a:ext cx="3505200" cy="3505200"/>
          </a:xfrm>
          <a:prstGeom prst="rect">
            <a:avLst/>
          </a:prstGeom>
        </p:spPr>
      </p:pic>
    </p:spTree>
    <p:extLst>
      <p:ext uri="{BB962C8B-B14F-4D97-AF65-F5344CB8AC3E}">
        <p14:creationId xmlns:p14="http://schemas.microsoft.com/office/powerpoint/2010/main" val="8887706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What %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52202022"/>
              </p:ext>
            </p:extLst>
          </p:nvPr>
        </p:nvGraphicFramePr>
        <p:xfrm>
          <a:off x="2057400" y="2857500"/>
          <a:ext cx="15240000" cy="5181600"/>
        </p:xfrm>
        <a:graphic>
          <a:graphicData uri="http://schemas.openxmlformats.org/drawingml/2006/table">
            <a:tbl>
              <a:tblPr firstRow="1" bandRow="1">
                <a:tableStyleId>{21E4AEA4-8DFA-4A89-87EB-49C32662AFE0}</a:tableStyleId>
              </a:tblPr>
              <a:tblGrid>
                <a:gridCol w="7620000">
                  <a:extLst>
                    <a:ext uri="{9D8B030D-6E8A-4147-A177-3AD203B41FA5}">
                      <a16:colId xmlns:a16="http://schemas.microsoft.com/office/drawing/2014/main" val="1509198100"/>
                    </a:ext>
                  </a:extLst>
                </a:gridCol>
                <a:gridCol w="7620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R-square value</a:t>
                      </a:r>
                    </a:p>
                  </a:txBody>
                  <a:tcPr anchor="ctr"/>
                </a:tc>
                <a:tc>
                  <a:txBody>
                    <a:bodyPr/>
                    <a:lstStyle/>
                    <a:p>
                      <a:pPr algn="ctr"/>
                      <a:r>
                        <a:rPr lang="en-US" sz="4400" dirty="0">
                          <a:latin typeface="Gidole" panose="02000503000000000000" pitchFamily="2" charset="0"/>
                        </a:rPr>
                        <a:t>Interpretation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.05</a:t>
                      </a:r>
                    </a:p>
                  </a:txBody>
                  <a:tcPr/>
                </a:tc>
                <a:tc>
                  <a:txBody>
                    <a:bodyPr/>
                    <a:lstStyle/>
                    <a:p>
                      <a:pPr algn="l"/>
                      <a:endParaRPr lang="en-US" sz="40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.66</a:t>
                      </a:r>
                    </a:p>
                  </a:txBody>
                  <a:tcPr/>
                </a:tc>
                <a:tc>
                  <a:txBody>
                    <a:bodyPr/>
                    <a:lstStyle/>
                    <a:p>
                      <a:pPr algn="l"/>
                      <a:endParaRPr lang="en-US" sz="40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.92</a:t>
                      </a:r>
                    </a:p>
                  </a:txBody>
                  <a:tcPr/>
                </a:tc>
                <a:tc>
                  <a:txBody>
                    <a:bodyPr/>
                    <a:lstStyle/>
                    <a:p>
                      <a:pPr algn="l"/>
                      <a:endParaRPr lang="en-US" sz="40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2891376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2057400" y="2857500"/>
          <a:ext cx="15240000" cy="5227320"/>
        </p:xfrm>
        <a:graphic>
          <a:graphicData uri="http://schemas.openxmlformats.org/drawingml/2006/table">
            <a:tbl>
              <a:tblPr firstRow="1" bandRow="1">
                <a:tableStyleId>{21E4AEA4-8DFA-4A89-87EB-49C32662AFE0}</a:tableStyleId>
              </a:tblPr>
              <a:tblGrid>
                <a:gridCol w="7620000">
                  <a:extLst>
                    <a:ext uri="{9D8B030D-6E8A-4147-A177-3AD203B41FA5}">
                      <a16:colId xmlns:a16="http://schemas.microsoft.com/office/drawing/2014/main" val="1509198100"/>
                    </a:ext>
                  </a:extLst>
                </a:gridCol>
                <a:gridCol w="7620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R-square value</a:t>
                      </a:r>
                    </a:p>
                  </a:txBody>
                  <a:tcPr anchor="ctr"/>
                </a:tc>
                <a:tc>
                  <a:txBody>
                    <a:bodyPr/>
                    <a:lstStyle/>
                    <a:p>
                      <a:pPr algn="ctr"/>
                      <a:r>
                        <a:rPr lang="en-US" sz="4400" dirty="0">
                          <a:latin typeface="Gidole" panose="02000503000000000000" pitchFamily="2" charset="0"/>
                        </a:rPr>
                        <a:t>Interpretation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.05</a:t>
                      </a:r>
                    </a:p>
                  </a:txBody>
                  <a:tcPr/>
                </a:tc>
                <a:tc>
                  <a:txBody>
                    <a:bodyPr/>
                    <a:lstStyle/>
                    <a:p>
                      <a:pPr algn="l"/>
                      <a:r>
                        <a:rPr lang="en-US" sz="4000" dirty="0">
                          <a:solidFill>
                            <a:schemeClr val="tx1">
                              <a:lumMod val="95000"/>
                              <a:lumOff val="5000"/>
                            </a:schemeClr>
                          </a:solidFill>
                          <a:latin typeface="Gidole" panose="02000503000000000000" pitchFamily="2" charset="0"/>
                        </a:rPr>
                        <a:t>5% of the variability in Y is explained by X</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.66</a:t>
                      </a:r>
                    </a:p>
                  </a:txBody>
                  <a:tcPr/>
                </a:tc>
                <a:tc>
                  <a:txBody>
                    <a:bodyPr/>
                    <a:lstStyle/>
                    <a:p>
                      <a:pPr algn="l"/>
                      <a:r>
                        <a:rPr lang="en-US" sz="4000" dirty="0">
                          <a:solidFill>
                            <a:schemeClr val="tx1">
                              <a:lumMod val="95000"/>
                              <a:lumOff val="5000"/>
                            </a:schemeClr>
                          </a:solidFill>
                          <a:latin typeface="Gidole" panose="02000503000000000000" pitchFamily="2" charset="0"/>
                        </a:rPr>
                        <a:t>66% of the variability in Y is explained by X</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.92</a:t>
                      </a:r>
                    </a:p>
                  </a:txBody>
                  <a:tcPr/>
                </a:tc>
                <a:tc>
                  <a:txBody>
                    <a:bodyPr/>
                    <a:lstStyle/>
                    <a:p>
                      <a:pPr algn="l"/>
                      <a:r>
                        <a:rPr lang="en-US" sz="4000" dirty="0">
                          <a:solidFill>
                            <a:schemeClr val="tx1">
                              <a:lumMod val="95000"/>
                              <a:lumOff val="5000"/>
                            </a:schemeClr>
                          </a:solidFill>
                          <a:latin typeface="Gidole" panose="02000503000000000000" pitchFamily="2" charset="0"/>
                        </a:rPr>
                        <a:t>92% of the variability in Y is explained by X</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3138979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m:t>
                      </m:r>
                      <m:r>
                        <a:rPr lang="en-US" sz="8800" b="1" i="1" smtClean="0">
                          <a:solidFill>
                            <a:schemeClr val="tx2">
                              <a:lumMod val="60000"/>
                              <a:lumOff val="40000"/>
                            </a:schemeClr>
                          </a:solidFill>
                          <a:latin typeface="Cambria Math" panose="02040503050406030204" pitchFamily="18" charset="0"/>
                        </a:rPr>
                        <m:t>𝟒</m:t>
                      </m:r>
                    </m:oMath>
                  </m:oMathPara>
                </a14:m>
                <a:endParaRPr lang="en-US" sz="8800" b="1"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=10+</m:t>
                      </m:r>
                      <m:r>
                        <a:rPr lang="en-US" sz="8800" b="0" i="1" smtClean="0">
                          <a:latin typeface="Cambria Math" panose="02040503050406030204" pitchFamily="18" charset="0"/>
                        </a:rPr>
                        <m:t>2</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3,000 pounds?</a:t>
            </a:r>
          </a:p>
        </p:txBody>
      </p:sp>
    </p:spTree>
    <p:extLst>
      <p:ext uri="{BB962C8B-B14F-4D97-AF65-F5344CB8AC3E}">
        <p14:creationId xmlns:p14="http://schemas.microsoft.com/office/powerpoint/2010/main" val="1890058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displacement of a car weighing 3,000 pounds?</a:t>
            </a:r>
          </a:p>
        </p:txBody>
      </p:sp>
    </p:spTree>
    <p:extLst>
      <p:ext uri="{BB962C8B-B14F-4D97-AF65-F5344CB8AC3E}">
        <p14:creationId xmlns:p14="http://schemas.microsoft.com/office/powerpoint/2010/main" val="2948662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EXPECTED VALUES AND REPEATED MEASURES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BONUS</a:t>
            </a:r>
          </a:p>
        </p:txBody>
      </p:sp>
    </p:spTree>
    <p:extLst>
      <p:ext uri="{BB962C8B-B14F-4D97-AF65-F5344CB8AC3E}">
        <p14:creationId xmlns:p14="http://schemas.microsoft.com/office/powerpoint/2010/main" val="35474315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7096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CAPSTONE</a:t>
            </a:r>
          </a:p>
        </p:txBody>
      </p:sp>
      <p:sp>
        <p:nvSpPr>
          <p:cNvPr id="10" name="TextBox 10"/>
          <p:cNvSpPr txBox="1"/>
          <p:nvPr/>
        </p:nvSpPr>
        <p:spPr>
          <a:xfrm>
            <a:off x="1208994" y="1720934"/>
            <a:ext cx="14869206" cy="8309967"/>
          </a:xfrm>
          <a:prstGeom prst="rect">
            <a:avLst/>
          </a:prstGeom>
        </p:spPr>
        <p:txBody>
          <a:bodyPr wrap="square" lIns="0" tIns="0" rIns="0" bIns="0" rtlCol="0" anchor="t">
            <a:spAutoFit/>
          </a:bodyPr>
          <a:lstStyle/>
          <a:p>
            <a:pPr lvl="2"/>
            <a:r>
              <a:rPr lang="en-US" sz="3600" dirty="0">
                <a:solidFill>
                  <a:srgbClr val="000000"/>
                </a:solidFill>
                <a:latin typeface="Gidole" panose="02000503000000000000" pitchFamily="50" charset="0"/>
                <a:ea typeface="Roboto Mono" pitchFamily="2" charset="0"/>
              </a:rPr>
              <a:t>File: </a:t>
            </a:r>
            <a:r>
              <a:rPr lang="en-US" sz="3600" dirty="0">
                <a:solidFill>
                  <a:srgbClr val="000000"/>
                </a:solidFill>
                <a:latin typeface="Consolas" panose="020B0609020204030204" pitchFamily="49" charset="0"/>
                <a:ea typeface="Roboto Mono" pitchFamily="2" charset="0"/>
              </a:rPr>
              <a:t>capstone.xlsx</a:t>
            </a:r>
          </a:p>
          <a:p>
            <a:pPr lvl="2"/>
            <a:endParaRPr lang="en-US" sz="3600" dirty="0">
              <a:solidFill>
                <a:srgbClr val="000000"/>
              </a:solidFill>
              <a:latin typeface="Gidole" panose="02000503000000000000" pitchFamily="50" charset="0"/>
              <a:ea typeface="Roboto Mono" pitchFamily="2" charset="0"/>
            </a:endParaRPr>
          </a:p>
          <a:p>
            <a:pPr lvl="2"/>
            <a:r>
              <a:rPr lang="en-US" sz="3600" dirty="0">
                <a:solidFill>
                  <a:srgbClr val="000000"/>
                </a:solidFill>
                <a:latin typeface="Gidole" panose="02000503000000000000" pitchFamily="50" charset="0"/>
                <a:ea typeface="Roboto Mono" pitchFamily="2" charset="0"/>
              </a:rPr>
              <a:t>Using the </a:t>
            </a:r>
            <a:r>
              <a:rPr lang="en-US" sz="3600" dirty="0" err="1">
                <a:solidFill>
                  <a:srgbClr val="000000"/>
                </a:solidFill>
                <a:latin typeface="Consolas" panose="020B0609020204030204" pitchFamily="49" charset="0"/>
                <a:ea typeface="Roboto Mono" pitchFamily="2" charset="0"/>
              </a:rPr>
              <a:t>hdma</a:t>
            </a:r>
            <a:r>
              <a:rPr lang="en-US" sz="3600" dirty="0">
                <a:solidFill>
                  <a:srgbClr val="000000"/>
                </a:solidFill>
                <a:latin typeface="Gidole" panose="02000503000000000000" pitchFamily="50" charset="0"/>
                <a:ea typeface="Roboto Mono" pitchFamily="2" charset="0"/>
              </a:rPr>
              <a:t> dataset:</a:t>
            </a:r>
          </a:p>
          <a:p>
            <a:pPr lvl="2"/>
            <a:endParaRPr lang="en-US" sz="3600" dirty="0">
              <a:solidFill>
                <a:srgbClr val="000000"/>
              </a:solidFill>
              <a:latin typeface="Gidole" panose="02000503000000000000" pitchFamily="50" charset="0"/>
              <a:ea typeface="Roboto Mono" pitchFamily="2" charset="0"/>
            </a:endParaRP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relationship between a public bad credit rating (</a:t>
            </a:r>
            <a:r>
              <a:rPr lang="en-US" sz="3600" dirty="0" err="1">
                <a:solidFill>
                  <a:srgbClr val="000000"/>
                </a:solidFill>
                <a:latin typeface="Consolas" panose="020B0609020204030204" pitchFamily="49" charset="0"/>
                <a:ea typeface="Roboto Mono" pitchFamily="2" charset="0"/>
              </a:rPr>
              <a:t>pbcr</a:t>
            </a:r>
            <a:r>
              <a:rPr lang="en-US" sz="3600" dirty="0">
                <a:solidFill>
                  <a:srgbClr val="000000"/>
                </a:solidFill>
                <a:latin typeface="Gidole" panose="02000503000000000000" pitchFamily="50" charset="0"/>
                <a:ea typeface="Roboto Mono" pitchFamily="2" charset="0"/>
              </a:rPr>
              <a:t>) and being denied a mortgage application (</a:t>
            </a:r>
            <a:r>
              <a:rPr lang="en-US" sz="3600" dirty="0">
                <a:solidFill>
                  <a:srgbClr val="000000"/>
                </a:solidFill>
                <a:latin typeface="Consolas" panose="020B0609020204030204" pitchFamily="49" charset="0"/>
                <a:ea typeface="Roboto Mono" pitchFamily="2" charset="0"/>
              </a:rPr>
              <a:t>deny</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difference in average housing expense to income ratio (</a:t>
            </a:r>
            <a:r>
              <a:rPr lang="en-US" sz="3600" dirty="0" err="1">
                <a:solidFill>
                  <a:srgbClr val="000000"/>
                </a:solidFill>
                <a:latin typeface="Consolas" panose="020B0609020204030204" pitchFamily="49" charset="0"/>
                <a:ea typeface="Roboto Mono" pitchFamily="2" charset="0"/>
              </a:rPr>
              <a:t>hir</a:t>
            </a:r>
            <a:r>
              <a:rPr lang="en-US" sz="3600" dirty="0">
                <a:solidFill>
                  <a:srgbClr val="000000"/>
                </a:solidFill>
                <a:latin typeface="Gidole" panose="02000503000000000000" pitchFamily="50" charset="0"/>
                <a:ea typeface="Roboto Mono" pitchFamily="2" charset="0"/>
              </a:rPr>
              <a:t>) across mortgage credit score levels (</a:t>
            </a:r>
            <a:r>
              <a:rPr lang="en-US" sz="3600" dirty="0" err="1">
                <a:solidFill>
                  <a:srgbClr val="000000"/>
                </a:solidFill>
                <a:latin typeface="Consolas" panose="020B0609020204030204" pitchFamily="49" charset="0"/>
                <a:ea typeface="Roboto Mono" pitchFamily="2" charset="0"/>
              </a:rPr>
              <a:t>mcs</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significant relationship of loan-value ratio (</a:t>
            </a:r>
            <a:r>
              <a:rPr lang="en-US" sz="3600" dirty="0" err="1">
                <a:solidFill>
                  <a:srgbClr val="000000"/>
                </a:solidFill>
                <a:latin typeface="Consolas" panose="020B0609020204030204" pitchFamily="49" charset="0"/>
                <a:ea typeface="Roboto Mono" pitchFamily="2" charset="0"/>
              </a:rPr>
              <a:t>lvr</a:t>
            </a:r>
            <a:r>
              <a:rPr lang="en-US" sz="3600" dirty="0">
                <a:solidFill>
                  <a:srgbClr val="000000"/>
                </a:solidFill>
                <a:latin typeface="Consolas" panose="020B0609020204030204" pitchFamily="49" charset="0"/>
                <a:ea typeface="Roboto Mono" pitchFamily="2" charset="0"/>
              </a:rPr>
              <a:t>)</a:t>
            </a:r>
            <a:r>
              <a:rPr lang="en-US" sz="3600" dirty="0">
                <a:solidFill>
                  <a:srgbClr val="000000"/>
                </a:solidFill>
                <a:latin typeface="Gidole" panose="02000503000000000000" pitchFamily="50" charset="0"/>
                <a:ea typeface="Roboto Mono" pitchFamily="2" charset="0"/>
              </a:rPr>
              <a:t> on housing expense to income ratio (</a:t>
            </a:r>
            <a:r>
              <a:rPr lang="en-US" sz="3600" dirty="0" err="1">
                <a:solidFill>
                  <a:srgbClr val="000000"/>
                </a:solidFill>
                <a:latin typeface="Consolas" panose="020B0609020204030204" pitchFamily="49" charset="0"/>
                <a:ea typeface="Roboto Mono" pitchFamily="2" charset="0"/>
              </a:rPr>
              <a:t>hir</a:t>
            </a:r>
            <a:r>
              <a:rPr lang="en-US" sz="3600" dirty="0">
                <a:solidFill>
                  <a:srgbClr val="000000"/>
                </a:solidFill>
                <a:latin typeface="Gidole" panose="02000503000000000000" pitchFamily="50" charset="0"/>
                <a:ea typeface="Roboto Mono" pitchFamily="2" charset="0"/>
              </a:rPr>
              <a:t> )?</a:t>
            </a:r>
          </a:p>
          <a:p>
            <a:pPr lvl="2"/>
            <a:endParaRPr lang="en-US" sz="3600" dirty="0">
              <a:solidFill>
                <a:srgbClr val="000000"/>
              </a:solidFill>
              <a:latin typeface="Gidole" panose="02000503000000000000" pitchFamily="50" charset="0"/>
              <a:ea typeface="Roboto Mono" pitchFamily="2" charset="0"/>
            </a:endParaRPr>
          </a:p>
          <a:p>
            <a:pPr lvl="2"/>
            <a:r>
              <a:rPr lang="en-US" sz="3600" dirty="0">
                <a:solidFill>
                  <a:srgbClr val="000000"/>
                </a:solidFill>
                <a:latin typeface="Gidole" panose="02000503000000000000" pitchFamily="50" charset="0"/>
                <a:ea typeface="Roboto Mono" pitchFamily="2" charset="0"/>
              </a:rPr>
              <a:t>Using the </a:t>
            </a:r>
            <a:r>
              <a:rPr lang="en-US" sz="3600" dirty="0">
                <a:solidFill>
                  <a:srgbClr val="000000"/>
                </a:solidFill>
                <a:latin typeface="Consolas" panose="020B0609020204030204" pitchFamily="49" charset="0"/>
                <a:ea typeface="Roboto Mono" pitchFamily="2" charset="0"/>
              </a:rPr>
              <a:t>ais</a:t>
            </a:r>
            <a:r>
              <a:rPr lang="en-US" sz="3600" dirty="0">
                <a:solidFill>
                  <a:srgbClr val="000000"/>
                </a:solidFill>
                <a:latin typeface="Gidole" panose="02000503000000000000" pitchFamily="50" charset="0"/>
                <a:ea typeface="Roboto Mono" pitchFamily="2" charset="0"/>
              </a:rPr>
              <a:t> dataset:</a:t>
            </a:r>
          </a:p>
          <a:p>
            <a:pPr lvl="2"/>
            <a:r>
              <a:rPr lang="en-US" sz="3600" dirty="0">
                <a:solidFill>
                  <a:srgbClr val="000000"/>
                </a:solidFill>
                <a:latin typeface="Gidole" panose="02000503000000000000" pitchFamily="50" charset="0"/>
                <a:ea typeface="Roboto Mono" pitchFamily="2" charset="0"/>
              </a:rPr>
              <a:t>4. Is there a significant relationship of </a:t>
            </a:r>
            <a:r>
              <a:rPr lang="en-US" sz="3600" dirty="0" err="1">
                <a:solidFill>
                  <a:srgbClr val="000000"/>
                </a:solidFill>
                <a:latin typeface="Gidole" panose="02000503000000000000" pitchFamily="50" charset="0"/>
                <a:ea typeface="Roboto Mono" pitchFamily="2" charset="0"/>
              </a:rPr>
              <a:t>hemaglobin</a:t>
            </a:r>
            <a:r>
              <a:rPr lang="en-US" sz="3600" dirty="0">
                <a:solidFill>
                  <a:srgbClr val="000000"/>
                </a:solidFill>
                <a:latin typeface="Gidole" panose="02000503000000000000" pitchFamily="50" charset="0"/>
                <a:ea typeface="Roboto Mono" pitchFamily="2" charset="0"/>
              </a:rPr>
              <a:t> </a:t>
            </a:r>
            <a:r>
              <a:rPr lang="en-US" sz="3600" dirty="0" err="1">
                <a:solidFill>
                  <a:srgbClr val="000000"/>
                </a:solidFill>
                <a:latin typeface="Gidole" panose="02000503000000000000" pitchFamily="50" charset="0"/>
                <a:ea typeface="Roboto Mono" pitchFamily="2" charset="0"/>
              </a:rPr>
              <a:t>concenration</a:t>
            </a:r>
            <a:r>
              <a:rPr lang="en-US" sz="3600" dirty="0">
                <a:solidFill>
                  <a:srgbClr val="000000"/>
                </a:solidFill>
                <a:latin typeface="Gidole" panose="02000503000000000000" pitchFamily="50" charset="0"/>
                <a:ea typeface="Roboto Mono" pitchFamily="2" charset="0"/>
              </a:rPr>
              <a:t> (hg) on hematocrit (</a:t>
            </a:r>
            <a:r>
              <a:rPr lang="en-US" sz="3600" dirty="0" err="1">
                <a:solidFill>
                  <a:srgbClr val="000000"/>
                </a:solidFill>
                <a:latin typeface="Gidole" panose="02000503000000000000" pitchFamily="50" charset="0"/>
                <a:ea typeface="Roboto Mono" pitchFamily="2" charset="0"/>
              </a:rPr>
              <a:t>hc</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endParaRPr lang="en-US" sz="3600" dirty="0">
              <a:latin typeface="Gidole" panose="020B0604020202020204" charset="0"/>
            </a:endParaRPr>
          </a:p>
        </p:txBody>
      </p:sp>
    </p:spTree>
    <p:extLst>
      <p:ext uri="{BB962C8B-B14F-4D97-AF65-F5344CB8AC3E}">
        <p14:creationId xmlns:p14="http://schemas.microsoft.com/office/powerpoint/2010/main" val="11072651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533400" y="198065"/>
            <a:ext cx="17678400" cy="2389116"/>
          </a:xfrm>
          <a:prstGeom prst="rect">
            <a:avLst/>
          </a:prstGeom>
        </p:spPr>
        <p:txBody>
          <a:bodyPr wrap="square" lIns="0" tIns="0" rIns="0" bIns="0" rtlCol="0" anchor="t">
            <a:spAutoFit/>
          </a:bodyPr>
          <a:lstStyle/>
          <a:p>
            <a:pPr algn="ctr">
              <a:lnSpc>
                <a:spcPct val="150000"/>
              </a:lnSpc>
            </a:pPr>
            <a:r>
              <a:rPr lang="en-US" sz="5400" spc="375" dirty="0">
                <a:solidFill>
                  <a:srgbClr val="000000"/>
                </a:solidFill>
                <a:latin typeface="League Spartan Bold"/>
              </a:rPr>
              <a:t>STATISTICAL SIGNIFICANCE OF CORRELATIONS</a:t>
            </a:r>
          </a:p>
        </p:txBody>
      </p:sp>
      <p:sp>
        <p:nvSpPr>
          <p:cNvPr id="7" name="TextBox 6">
            <a:extLst>
              <a:ext uri="{FF2B5EF4-FFF2-40B4-BE49-F238E27FC236}">
                <a16:creationId xmlns:a16="http://schemas.microsoft.com/office/drawing/2014/main" id="{62DB2139-34A0-4A8A-9C34-2DB993FF7859}"/>
              </a:ext>
            </a:extLst>
          </p:cNvPr>
          <p:cNvSpPr txBox="1"/>
          <p:nvPr/>
        </p:nvSpPr>
        <p:spPr>
          <a:xfrm>
            <a:off x="990600" y="3238500"/>
            <a:ext cx="16383000" cy="3416320"/>
          </a:xfrm>
          <a:prstGeom prst="rect">
            <a:avLst/>
          </a:prstGeom>
          <a:noFill/>
        </p:spPr>
        <p:txBody>
          <a:bodyPr wrap="square" rtlCol="0">
            <a:spAutoFit/>
          </a:bodyPr>
          <a:lstStyle/>
          <a:p>
            <a:r>
              <a:rPr lang="en-US" sz="5400" dirty="0">
                <a:latin typeface="Gidole" panose="02000503000000000000" pitchFamily="50" charset="0"/>
              </a:rPr>
              <a:t>Ho: The correlation coefficient between these two variables equals zero.</a:t>
            </a:r>
          </a:p>
          <a:p>
            <a:r>
              <a:rPr lang="en-US" sz="5400" dirty="0">
                <a:latin typeface="Gidole" panose="02000503000000000000" pitchFamily="50" charset="0"/>
              </a:rPr>
              <a:t>Ha: The correlation coefficient between these two variables does not equal zero.</a:t>
            </a:r>
          </a:p>
        </p:txBody>
      </p:sp>
    </p:spTree>
    <p:extLst>
      <p:ext uri="{BB962C8B-B14F-4D97-AF65-F5344CB8AC3E}">
        <p14:creationId xmlns:p14="http://schemas.microsoft.com/office/powerpoint/2010/main" val="1312269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533400" y="198065"/>
            <a:ext cx="17678400" cy="2389116"/>
          </a:xfrm>
          <a:prstGeom prst="rect">
            <a:avLst/>
          </a:prstGeom>
        </p:spPr>
        <p:txBody>
          <a:bodyPr wrap="square" lIns="0" tIns="0" rIns="0" bIns="0" rtlCol="0" anchor="t">
            <a:spAutoFit/>
          </a:bodyPr>
          <a:lstStyle/>
          <a:p>
            <a:pPr algn="ctr">
              <a:lnSpc>
                <a:spcPct val="150000"/>
              </a:lnSpc>
            </a:pPr>
            <a:r>
              <a:rPr lang="en-US" sz="5400" spc="375" dirty="0">
                <a:solidFill>
                  <a:srgbClr val="000000"/>
                </a:solidFill>
                <a:latin typeface="League Spartan Bold"/>
              </a:rPr>
              <a:t>STATISTICAL SIGNIFICANCE OF CORRELATIONS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2DB2139-34A0-4A8A-9C34-2DB993FF7859}"/>
                  </a:ext>
                </a:extLst>
              </p:cNvPr>
              <p:cNvSpPr txBox="1"/>
              <p:nvPr/>
            </p:nvSpPr>
            <p:spPr>
              <a:xfrm>
                <a:off x="5658282" y="3012135"/>
                <a:ext cx="7428635" cy="26303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f>
                        <m:fPr>
                          <m:ctrlPr>
                            <a:rPr lang="en-US" sz="7200" i="1" smtClean="0">
                              <a:latin typeface="Cambria Math" panose="02040503050406030204" pitchFamily="18" charset="0"/>
                            </a:rPr>
                          </m:ctrlPr>
                        </m:fPr>
                        <m:num>
                          <m:r>
                            <a:rPr lang="en-US" sz="7200" b="0" i="1" smtClean="0">
                              <a:latin typeface="Cambria Math" panose="02040503050406030204" pitchFamily="18" charset="0"/>
                            </a:rPr>
                            <m:t>𝑟</m:t>
                          </m:r>
                          <m:rad>
                            <m:radPr>
                              <m:degHide m:val="on"/>
                              <m:ctrlPr>
                                <a:rPr lang="en-US" sz="7200" i="1" smtClean="0">
                                  <a:latin typeface="Cambria Math" panose="02040503050406030204" pitchFamily="18" charset="0"/>
                                </a:rPr>
                              </m:ctrlPr>
                            </m:radPr>
                            <m:deg/>
                            <m:e>
                              <m:r>
                                <a:rPr lang="en-US" sz="7200" b="0" i="1" smtClean="0">
                                  <a:latin typeface="Cambria Math" panose="02040503050406030204" pitchFamily="18" charset="0"/>
                                </a:rPr>
                                <m:t>𝑛</m:t>
                              </m:r>
                              <m:r>
                                <a:rPr lang="en-US" sz="7200" b="0" i="1" smtClean="0">
                                  <a:latin typeface="Cambria Math" panose="02040503050406030204" pitchFamily="18" charset="0"/>
                                </a:rPr>
                                <m:t>−2</m:t>
                              </m:r>
                            </m:e>
                          </m:rad>
                        </m:num>
                        <m:den>
                          <m:rad>
                            <m:radPr>
                              <m:degHide m:val="on"/>
                              <m:ctrlPr>
                                <a:rPr lang="en-US" sz="7200" i="1" smtClean="0">
                                  <a:latin typeface="Cambria Math" panose="02040503050406030204" pitchFamily="18" charset="0"/>
                                </a:rPr>
                              </m:ctrlPr>
                            </m:radPr>
                            <m:deg/>
                            <m:e>
                              <m:r>
                                <a:rPr lang="en-US" sz="7200" b="0" i="1" smtClean="0">
                                  <a:latin typeface="Cambria Math" panose="02040503050406030204" pitchFamily="18" charset="0"/>
                                </a:rPr>
                                <m:t>1−</m:t>
                              </m:r>
                              <m:sSup>
                                <m:sSupPr>
                                  <m:ctrlPr>
                                    <a:rPr lang="en-US" sz="7200" b="0" i="1" smtClean="0">
                                      <a:latin typeface="Cambria Math" panose="02040503050406030204" pitchFamily="18" charset="0"/>
                                    </a:rPr>
                                  </m:ctrlPr>
                                </m:sSupPr>
                                <m:e>
                                  <m:r>
                                    <a:rPr lang="en-US" sz="7200" b="0" i="1" smtClean="0">
                                      <a:latin typeface="Cambria Math" panose="02040503050406030204" pitchFamily="18" charset="0"/>
                                    </a:rPr>
                                    <m:t>𝑟</m:t>
                                  </m:r>
                                </m:e>
                                <m:sup>
                                  <m:r>
                                    <a:rPr lang="en-US" sz="7200" b="0" i="1" smtClean="0">
                                      <a:latin typeface="Cambria Math" panose="02040503050406030204" pitchFamily="18" charset="0"/>
                                    </a:rPr>
                                    <m:t>2</m:t>
                                  </m:r>
                                </m:sup>
                              </m:sSup>
                            </m:e>
                          </m:rad>
                        </m:den>
                      </m:f>
                    </m:oMath>
                  </m:oMathPara>
                </a14:m>
                <a:endParaRPr lang="en-US" sz="6600" dirty="0">
                  <a:latin typeface="Gidole" panose="02000503000000000000" pitchFamily="50" charset="0"/>
                </a:endParaRPr>
              </a:p>
            </p:txBody>
          </p:sp>
        </mc:Choice>
        <mc:Fallback xmlns="">
          <p:sp>
            <p:nvSpPr>
              <p:cNvPr id="7" name="TextBox 6">
                <a:extLst>
                  <a:ext uri="{FF2B5EF4-FFF2-40B4-BE49-F238E27FC236}">
                    <a16:creationId xmlns:a16="http://schemas.microsoft.com/office/drawing/2014/main" id="{62DB2139-34A0-4A8A-9C34-2DB993FF7859}"/>
                  </a:ext>
                </a:extLst>
              </p:cNvPr>
              <p:cNvSpPr txBox="1">
                <a:spLocks noRot="1" noChangeAspect="1" noMove="1" noResize="1" noEditPoints="1" noAdjustHandles="1" noChangeArrowheads="1" noChangeShapeType="1" noTextEdit="1"/>
              </p:cNvSpPr>
              <p:nvPr/>
            </p:nvSpPr>
            <p:spPr>
              <a:xfrm>
                <a:off x="5658282" y="3012135"/>
                <a:ext cx="7428635" cy="26303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47D55A1-390B-4C61-BB7D-92106E4FC478}"/>
                  </a:ext>
                </a:extLst>
              </p:cNvPr>
              <p:cNvSpPr txBox="1"/>
              <p:nvPr/>
            </p:nvSpPr>
            <p:spPr>
              <a:xfrm>
                <a:off x="6705600" y="6067424"/>
                <a:ext cx="7768046" cy="1754326"/>
              </a:xfrm>
              <a:prstGeom prst="rect">
                <a:avLst/>
              </a:prstGeom>
              <a:noFill/>
            </p:spPr>
            <p:txBody>
              <a:bodyPr wrap="square" rtlCol="0">
                <a:spAutoFit/>
              </a:bodyPr>
              <a:lstStyle/>
              <a:p>
                <a14:m>
                  <m:oMath xmlns:m="http://schemas.openxmlformats.org/officeDocument/2006/math">
                    <m:r>
                      <a:rPr lang="en-US" sz="5400" b="0" i="1" smtClean="0">
                        <a:latin typeface="Cambria Math" panose="02040503050406030204" pitchFamily="18" charset="0"/>
                      </a:rPr>
                      <m:t>𝑟</m:t>
                    </m:r>
                    <m:r>
                      <a:rPr lang="en-US" sz="5400" b="0" i="1" smtClean="0">
                        <a:latin typeface="Cambria Math" panose="02040503050406030204" pitchFamily="18" charset="0"/>
                      </a:rPr>
                      <m:t>=</m:t>
                    </m:r>
                  </m:oMath>
                </a14:m>
                <a:r>
                  <a:rPr lang="en-US" sz="5400" dirty="0">
                    <a:latin typeface="Gidole" panose="02000503000000000000" pitchFamily="50" charset="0"/>
                  </a:rPr>
                  <a:t> correlation coefficient</a:t>
                </a:r>
              </a:p>
              <a:p>
                <a14:m>
                  <m:oMath xmlns:m="http://schemas.openxmlformats.org/officeDocument/2006/math">
                    <m:r>
                      <a:rPr lang="en-US" sz="5400" b="0" i="1" smtClean="0">
                        <a:latin typeface="Cambria Math" panose="02040503050406030204" pitchFamily="18" charset="0"/>
                      </a:rPr>
                      <m:t>𝑛</m:t>
                    </m:r>
                    <m:r>
                      <a:rPr lang="en-US" sz="5400" b="0" i="1" smtClean="0">
                        <a:latin typeface="Cambria Math" panose="02040503050406030204" pitchFamily="18" charset="0"/>
                      </a:rPr>
                      <m:t>=</m:t>
                    </m:r>
                  </m:oMath>
                </a14:m>
                <a:r>
                  <a:rPr lang="en-US" sz="5400" dirty="0">
                    <a:latin typeface="Gidole" panose="02000503000000000000" pitchFamily="50" charset="0"/>
                  </a:rPr>
                  <a:t> sample size</a:t>
                </a:r>
              </a:p>
            </p:txBody>
          </p:sp>
        </mc:Choice>
        <mc:Fallback xmlns="">
          <p:sp>
            <p:nvSpPr>
              <p:cNvPr id="9" name="TextBox 8">
                <a:extLst>
                  <a:ext uri="{FF2B5EF4-FFF2-40B4-BE49-F238E27FC236}">
                    <a16:creationId xmlns:a16="http://schemas.microsoft.com/office/drawing/2014/main" id="{947D55A1-390B-4C61-BB7D-92106E4FC478}"/>
                  </a:ext>
                </a:extLst>
              </p:cNvPr>
              <p:cNvSpPr txBox="1">
                <a:spLocks noRot="1" noChangeAspect="1" noMove="1" noResize="1" noEditPoints="1" noAdjustHandles="1" noChangeArrowheads="1" noChangeShapeType="1" noTextEdit="1"/>
              </p:cNvSpPr>
              <p:nvPr/>
            </p:nvSpPr>
            <p:spPr>
              <a:xfrm>
                <a:off x="6705600" y="6067424"/>
                <a:ext cx="7768046" cy="1754326"/>
              </a:xfrm>
              <a:prstGeom prst="rect">
                <a:avLst/>
              </a:prstGeom>
              <a:blipFill>
                <a:blip r:embed="rId5"/>
                <a:stretch>
                  <a:fillRect t="-9722" b="-2013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F83425A-4E02-4AA1-A9D3-9A005010C6CA}"/>
              </a:ext>
            </a:extLst>
          </p:cNvPr>
          <p:cNvSpPr txBox="1"/>
          <p:nvPr/>
        </p:nvSpPr>
        <p:spPr>
          <a:xfrm>
            <a:off x="5101046" y="8230545"/>
            <a:ext cx="9372600" cy="1446550"/>
          </a:xfrm>
          <a:prstGeom prst="rect">
            <a:avLst/>
          </a:prstGeom>
          <a:noFill/>
        </p:spPr>
        <p:txBody>
          <a:bodyPr wrap="square" rtlCol="0">
            <a:spAutoFit/>
          </a:bodyPr>
          <a:lstStyle/>
          <a:p>
            <a:pPr algn="ctr"/>
            <a:r>
              <a:rPr lang="en-US" sz="4400" dirty="0">
                <a:latin typeface="Gidole" panose="02000503000000000000" pitchFamily="50" charset="0"/>
              </a:rPr>
              <a:t>If abs(test statistic) &gt; critical value, reject the null</a:t>
            </a:r>
          </a:p>
        </p:txBody>
      </p:sp>
    </p:spTree>
    <p:extLst>
      <p:ext uri="{BB962C8B-B14F-4D97-AF65-F5344CB8AC3E}">
        <p14:creationId xmlns:p14="http://schemas.microsoft.com/office/powerpoint/2010/main" val="16187017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Correlation-significance.xlsx</a:t>
            </a:r>
          </a:p>
          <a:p>
            <a:pPr marL="1485900" lvl="2" indent="-571500">
              <a:buFont typeface="Arial" panose="020B0604020202020204" pitchFamily="34" charset="0"/>
              <a:buChar char="•"/>
            </a:pPr>
            <a:r>
              <a:rPr lang="en-US" sz="3600" dirty="0">
                <a:latin typeface="Gidole" panose="020B0604020202020204" charset="0"/>
              </a:rPr>
              <a:t>Is the correlation between sepal length and sepal width statistically different </a:t>
            </a:r>
            <a:r>
              <a:rPr lang="en-US" sz="3600">
                <a:latin typeface="Gidole" panose="020B0604020202020204" charset="0"/>
              </a:rPr>
              <a:t>from zero? </a:t>
            </a:r>
            <a:endParaRPr lang="en-US" sz="3600" dirty="0">
              <a:latin typeface="Gidole" panose="020B0604020202020204" charset="0"/>
            </a:endParaRPr>
          </a:p>
        </p:txBody>
      </p:sp>
    </p:spTree>
    <p:extLst>
      <p:ext uri="{BB962C8B-B14F-4D97-AF65-F5344CB8AC3E}">
        <p14:creationId xmlns:p14="http://schemas.microsoft.com/office/powerpoint/2010/main" val="3805219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(Hypothetical) 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At the 95% confidence level</a:t>
            </a:r>
            <a:r>
              <a:rPr lang="en-US" sz="3600" dirty="0">
                <a:latin typeface="Gidole" panose="020B0604020202020204" charset="0"/>
              </a:rPr>
              <a:t> (a constant for the course)</a:t>
            </a:r>
            <a:endParaRPr lang="en-US" sz="3600" i="1" dirty="0">
              <a:latin typeface="Gidole" panose="020B0604020202020204" charset="0"/>
            </a:endParaRP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3232</TotalTime>
  <Words>7126</Words>
  <Application>Microsoft Office PowerPoint</Application>
  <PresentationFormat>Custom</PresentationFormat>
  <Paragraphs>632</Paragraphs>
  <Slides>89</Slides>
  <Notes>89</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89</vt:i4>
      </vt:variant>
    </vt:vector>
  </HeadingPairs>
  <TitlesOfParts>
    <vt:vector size="100" baseType="lpstr">
      <vt:lpstr>Roboto Mono</vt:lpstr>
      <vt:lpstr>League Spartan</vt:lpstr>
      <vt:lpstr>Consolas</vt:lpstr>
      <vt:lpstr>Gidole</vt:lpstr>
      <vt:lpstr>Open Sans Extra Bold</vt:lpstr>
      <vt:lpstr>Cambria Math</vt:lpstr>
      <vt:lpstr>League Spartan Bold</vt:lpstr>
      <vt:lpstr>Calibri</vt:lpstr>
      <vt:lpstr>Arial</vt:lpstr>
      <vt:lpstr>League Spartan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281</cp:revision>
  <dcterms:created xsi:type="dcterms:W3CDTF">2006-08-16T00:00:00Z</dcterms:created>
  <dcterms:modified xsi:type="dcterms:W3CDTF">2020-07-25T13:56:14Z</dcterms:modified>
  <dc:identifier>DADurESpNu8</dc:identifier>
</cp:coreProperties>
</file>